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Noto Sans TC" panose="020B0200000000000000" pitchFamily="34" charset="-128"/>
      <p:regular r:id="rId13"/>
    </p:embeddedFont>
    <p:embeddedFont>
      <p:font typeface="Calibri" panose="020F0502020204030204" pitchFamily="34" charset="0"/>
      <p:regular r:id="rId14"/>
      <p:bold r:id="rId15"/>
      <p:italic r:id="rId16"/>
      <p:boldItalic r:id="rId17"/>
    </p:embeddedFont>
    <p:embeddedFont>
      <p:font typeface="Sora Medium"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4610"/>
  </p:normalViewPr>
  <p:slideViewPr>
    <p:cSldViewPr snapToGrid="0" snapToObjects="1">
      <p:cViewPr varScale="1">
        <p:scale>
          <a:sx n="106" d="100"/>
          <a:sy n="106" d="100"/>
        </p:scale>
        <p:origin x="216"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650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3972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Smart Doc Insight - Proje Sunumu</a:t>
            </a:r>
            <a:endParaRPr lang="en-US" sz="4450" dirty="0"/>
          </a:p>
        </p:txBody>
      </p:sp>
      <p:sp>
        <p:nvSpPr>
          <p:cNvPr id="4" name="Text 1"/>
          <p:cNvSpPr/>
          <p:nvPr/>
        </p:nvSpPr>
        <p:spPr>
          <a:xfrm>
            <a:off x="6280190" y="3397448"/>
            <a:ext cx="7556421" cy="254031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Bu sunum, yazılım gereksinim analizi dersi kapsamında geliştirilen Smart Doc Insight projesini detaylandırmak amacıyla hazırlanmıştır. Projemiz, öğrencilerin PDF formatındaki proje dokümanlarını yükleyebildiği ve öğretmenlerin bu dokümanları yapay zeka ile analiz edebildiği yenilikçi bir web uygulamasıdır. Temel hedefimiz, eğitim süreçlerini dijitalleştirerek öğrenci projelerinin daha hızlı ve etkili bir şekilde değerlendirilmesini sağlamaktır.</a:t>
            </a:r>
            <a:endParaRPr lang="en-US" sz="1750" dirty="0"/>
          </a:p>
        </p:txBody>
      </p:sp>
      <p:sp>
        <p:nvSpPr>
          <p:cNvPr id="5" name="Shape 2"/>
          <p:cNvSpPr/>
          <p:nvPr/>
        </p:nvSpPr>
        <p:spPr>
          <a:xfrm>
            <a:off x="6280190" y="6209824"/>
            <a:ext cx="362903" cy="362903"/>
          </a:xfrm>
          <a:prstGeom prst="roundRect">
            <a:avLst>
              <a:gd name="adj" fmla="val 25194296"/>
            </a:avLst>
          </a:prstGeom>
          <a:noFill/>
          <a:ln w="7620">
            <a:solidFill>
              <a:srgbClr val="4D4D51"/>
            </a:solidFill>
            <a:prstDash val="solid"/>
          </a:ln>
        </p:spPr>
      </p:sp>
      <p:pic>
        <p:nvPicPr>
          <p:cNvPr id="6" name="Image 1" descr="preencoded.png"/>
          <p:cNvPicPr>
            <a:picLocks noChangeAspect="1"/>
          </p:cNvPicPr>
          <p:nvPr/>
        </p:nvPicPr>
        <p:blipFill>
          <a:blip r:embed="rId4"/>
          <a:stretch>
            <a:fillRect/>
          </a:stretch>
        </p:blipFill>
        <p:spPr>
          <a:xfrm>
            <a:off x="6287810" y="6217444"/>
            <a:ext cx="347663" cy="347663"/>
          </a:xfrm>
          <a:prstGeom prst="rect">
            <a:avLst/>
          </a:prstGeom>
        </p:spPr>
      </p:pic>
      <p:sp>
        <p:nvSpPr>
          <p:cNvPr id="7" name="Text 3"/>
          <p:cNvSpPr/>
          <p:nvPr/>
        </p:nvSpPr>
        <p:spPr>
          <a:xfrm>
            <a:off x="6756440" y="6192917"/>
            <a:ext cx="4441627" cy="396835"/>
          </a:xfrm>
          <a:prstGeom prst="rect">
            <a:avLst/>
          </a:prstGeom>
          <a:noFill/>
          <a:ln/>
        </p:spPr>
        <p:txBody>
          <a:bodyPr wrap="none" lIns="0" tIns="0" rIns="0" bIns="0" rtlCol="0" anchor="t"/>
          <a:lstStyle/>
          <a:p>
            <a:pPr marL="0" indent="0" algn="l">
              <a:lnSpc>
                <a:spcPts val="3100"/>
              </a:lnSpc>
              <a:buNone/>
            </a:pPr>
            <a:r>
              <a:rPr lang="en-US" sz="2200" b="1">
                <a:solidFill>
                  <a:srgbClr val="E0D6DE"/>
                </a:solidFill>
                <a:latin typeface="Noto Sans TC Bold" pitchFamily="34" charset="0"/>
                <a:ea typeface="Noto Sans TC Bold" pitchFamily="34" charset="-122"/>
                <a:cs typeface="Noto Sans TC Bold" pitchFamily="34" charset="-120"/>
              </a:rPr>
              <a:t>MEHMET </a:t>
            </a:r>
            <a:r>
              <a:rPr lang="en-US" sz="2200" b="1" dirty="0">
                <a:solidFill>
                  <a:srgbClr val="E0D6DE"/>
                </a:solidFill>
                <a:latin typeface="Noto Sans TC Bold" pitchFamily="34" charset="0"/>
                <a:ea typeface="Noto Sans TC Bold" pitchFamily="34" charset="-122"/>
                <a:cs typeface="Noto Sans TC Bold" pitchFamily="34" charset="-120"/>
              </a:rPr>
              <a:t>SAİD HÜSEYİNOĞLU</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64079" y="485180"/>
            <a:ext cx="3697724" cy="426482"/>
          </a:xfrm>
          <a:prstGeom prst="rect">
            <a:avLst/>
          </a:prstGeom>
          <a:noFill/>
          <a:ln/>
        </p:spPr>
        <p:txBody>
          <a:bodyPr wrap="none" lIns="0" tIns="0" rIns="0" bIns="0" rtlCol="0" anchor="t"/>
          <a:lstStyle/>
          <a:p>
            <a:pPr marL="0" indent="0" algn="l">
              <a:lnSpc>
                <a:spcPts val="3350"/>
              </a:lnSpc>
              <a:buNone/>
            </a:pPr>
            <a:r>
              <a:rPr lang="en-US" sz="2650" dirty="0">
                <a:solidFill>
                  <a:srgbClr val="97B8FF"/>
                </a:solidFill>
                <a:latin typeface="Sora Medium" pitchFamily="34" charset="0"/>
                <a:ea typeface="Sora Medium" pitchFamily="34" charset="-122"/>
                <a:cs typeface="Sora Medium" pitchFamily="34" charset="-120"/>
              </a:rPr>
              <a:t>Sıkça Sorulan Sorular</a:t>
            </a:r>
            <a:endParaRPr lang="en-US" sz="2650" dirty="0"/>
          </a:p>
        </p:txBody>
      </p:sp>
      <p:sp>
        <p:nvSpPr>
          <p:cNvPr id="4" name="Text 1"/>
          <p:cNvSpPr/>
          <p:nvPr/>
        </p:nvSpPr>
        <p:spPr>
          <a:xfrm>
            <a:off x="5964079" y="1184553"/>
            <a:ext cx="8188643" cy="450413"/>
          </a:xfrm>
          <a:prstGeom prst="rect">
            <a:avLst/>
          </a:prstGeom>
          <a:noFill/>
          <a:ln/>
        </p:spPr>
        <p:txBody>
          <a:bodyPr wrap="none" lIns="0" tIns="0" rIns="0" bIns="0" rtlCol="0" anchor="t"/>
          <a:lstStyle/>
          <a:p>
            <a:pPr marL="0" indent="0" algn="ctr">
              <a:lnSpc>
                <a:spcPts val="3500"/>
              </a:lnSpc>
              <a:buNone/>
            </a:pPr>
            <a:r>
              <a:rPr lang="en-US" sz="3500" dirty="0">
                <a:solidFill>
                  <a:srgbClr val="E0D6DE"/>
                </a:solidFill>
                <a:latin typeface="Sora Medium" pitchFamily="34" charset="0"/>
                <a:ea typeface="Sora Medium" pitchFamily="34" charset="-122"/>
                <a:cs typeface="Sora Medium" pitchFamily="34" charset="-120"/>
              </a:rPr>
              <a:t>1</a:t>
            </a:r>
            <a:endParaRPr lang="en-US" sz="3500" dirty="0"/>
          </a:p>
        </p:txBody>
      </p:sp>
      <p:sp>
        <p:nvSpPr>
          <p:cNvPr id="5" name="Text 2"/>
          <p:cNvSpPr/>
          <p:nvPr/>
        </p:nvSpPr>
        <p:spPr>
          <a:xfrm>
            <a:off x="8874562" y="1805464"/>
            <a:ext cx="2367558" cy="213241"/>
          </a:xfrm>
          <a:prstGeom prst="rect">
            <a:avLst/>
          </a:prstGeom>
          <a:noFill/>
          <a:ln/>
        </p:spPr>
        <p:txBody>
          <a:bodyPr wrap="none" lIns="0" tIns="0" rIns="0" bIns="0" rtlCol="0" anchor="t"/>
          <a:lstStyle/>
          <a:p>
            <a:pPr marL="0" indent="0" algn="ctr">
              <a:lnSpc>
                <a:spcPts val="1650"/>
              </a:lnSpc>
              <a:buNone/>
            </a:pPr>
            <a:r>
              <a:rPr lang="en-US" sz="1300" dirty="0">
                <a:solidFill>
                  <a:srgbClr val="E0D6DE"/>
                </a:solidFill>
                <a:latin typeface="Sora Medium" pitchFamily="34" charset="0"/>
                <a:ea typeface="Sora Medium" pitchFamily="34" charset="-122"/>
                <a:cs typeface="Sora Medium" pitchFamily="34" charset="-120"/>
              </a:rPr>
              <a:t>Proje kimler için uygundur?</a:t>
            </a:r>
            <a:endParaRPr lang="en-US" sz="1300" dirty="0"/>
          </a:p>
        </p:txBody>
      </p:sp>
      <p:sp>
        <p:nvSpPr>
          <p:cNvPr id="6" name="Text 3"/>
          <p:cNvSpPr/>
          <p:nvPr/>
        </p:nvSpPr>
        <p:spPr>
          <a:xfrm>
            <a:off x="5964079" y="2100501"/>
            <a:ext cx="8188643" cy="218242"/>
          </a:xfrm>
          <a:prstGeom prst="rect">
            <a:avLst/>
          </a:prstGeom>
          <a:noFill/>
          <a:ln/>
        </p:spPr>
        <p:txBody>
          <a:bodyPr wrap="none" lIns="0" tIns="0" rIns="0" bIns="0" rtlCol="0" anchor="t"/>
          <a:lstStyle/>
          <a:p>
            <a:pPr marL="0" indent="0" algn="ctr">
              <a:lnSpc>
                <a:spcPts val="1700"/>
              </a:lnSpc>
              <a:buNone/>
            </a:pPr>
            <a:r>
              <a:rPr lang="en-US" sz="1050" dirty="0">
                <a:solidFill>
                  <a:srgbClr val="E0D6DE"/>
                </a:solidFill>
                <a:latin typeface="Noto Sans TC" pitchFamily="34" charset="0"/>
                <a:ea typeface="Noto Sans TC" pitchFamily="34" charset="-122"/>
                <a:cs typeface="Noto Sans TC" pitchFamily="34" charset="-120"/>
              </a:rPr>
              <a:t>Eğitim kurumları, öğrenciler, öğretmenler ve proje yöneticileri için.</a:t>
            </a:r>
            <a:endParaRPr lang="en-US" sz="1050" dirty="0"/>
          </a:p>
        </p:txBody>
      </p:sp>
      <p:sp>
        <p:nvSpPr>
          <p:cNvPr id="7" name="Text 4"/>
          <p:cNvSpPr/>
          <p:nvPr/>
        </p:nvSpPr>
        <p:spPr>
          <a:xfrm>
            <a:off x="5964079" y="2796421"/>
            <a:ext cx="8188643" cy="450413"/>
          </a:xfrm>
          <a:prstGeom prst="rect">
            <a:avLst/>
          </a:prstGeom>
          <a:noFill/>
          <a:ln/>
        </p:spPr>
        <p:txBody>
          <a:bodyPr wrap="none" lIns="0" tIns="0" rIns="0" bIns="0" rtlCol="0" anchor="t"/>
          <a:lstStyle/>
          <a:p>
            <a:pPr marL="0" indent="0" algn="ctr">
              <a:lnSpc>
                <a:spcPts val="3500"/>
              </a:lnSpc>
              <a:buNone/>
            </a:pPr>
            <a:r>
              <a:rPr lang="en-US" sz="3500" dirty="0">
                <a:solidFill>
                  <a:srgbClr val="E0D6DE"/>
                </a:solidFill>
                <a:latin typeface="Sora Medium" pitchFamily="34" charset="0"/>
                <a:ea typeface="Sora Medium" pitchFamily="34" charset="-122"/>
                <a:cs typeface="Sora Medium" pitchFamily="34" charset="-120"/>
              </a:rPr>
              <a:t>2</a:t>
            </a:r>
            <a:endParaRPr lang="en-US" sz="3500" dirty="0"/>
          </a:p>
        </p:txBody>
      </p:sp>
      <p:sp>
        <p:nvSpPr>
          <p:cNvPr id="8" name="Text 5"/>
          <p:cNvSpPr/>
          <p:nvPr/>
        </p:nvSpPr>
        <p:spPr>
          <a:xfrm>
            <a:off x="8637865" y="3417332"/>
            <a:ext cx="2840950" cy="213241"/>
          </a:xfrm>
          <a:prstGeom prst="rect">
            <a:avLst/>
          </a:prstGeom>
          <a:noFill/>
          <a:ln/>
        </p:spPr>
        <p:txBody>
          <a:bodyPr wrap="none" lIns="0" tIns="0" rIns="0" bIns="0" rtlCol="0" anchor="t"/>
          <a:lstStyle/>
          <a:p>
            <a:pPr marL="0" indent="0" algn="ctr">
              <a:lnSpc>
                <a:spcPts val="1650"/>
              </a:lnSpc>
              <a:buNone/>
            </a:pPr>
            <a:r>
              <a:rPr lang="en-US" sz="1300" dirty="0">
                <a:solidFill>
                  <a:srgbClr val="E0D6DE"/>
                </a:solidFill>
                <a:latin typeface="Sora Medium" pitchFamily="34" charset="0"/>
                <a:ea typeface="Sora Medium" pitchFamily="34" charset="-122"/>
                <a:cs typeface="Sora Medium" pitchFamily="34" charset="-120"/>
              </a:rPr>
              <a:t>Yapay zeka analizi nasıl çalışıyor?</a:t>
            </a:r>
            <a:endParaRPr lang="en-US" sz="1300" dirty="0"/>
          </a:p>
        </p:txBody>
      </p:sp>
      <p:sp>
        <p:nvSpPr>
          <p:cNvPr id="9" name="Text 6"/>
          <p:cNvSpPr/>
          <p:nvPr/>
        </p:nvSpPr>
        <p:spPr>
          <a:xfrm>
            <a:off x="5964079" y="3712369"/>
            <a:ext cx="8188643" cy="218242"/>
          </a:xfrm>
          <a:prstGeom prst="rect">
            <a:avLst/>
          </a:prstGeom>
          <a:noFill/>
          <a:ln/>
        </p:spPr>
        <p:txBody>
          <a:bodyPr wrap="none" lIns="0" tIns="0" rIns="0" bIns="0" rtlCol="0" anchor="t"/>
          <a:lstStyle/>
          <a:p>
            <a:pPr marL="0" indent="0" algn="ctr">
              <a:lnSpc>
                <a:spcPts val="1700"/>
              </a:lnSpc>
              <a:buNone/>
            </a:pPr>
            <a:r>
              <a:rPr lang="en-US" sz="1050" dirty="0">
                <a:solidFill>
                  <a:srgbClr val="E0D6DE"/>
                </a:solidFill>
                <a:latin typeface="Noto Sans TC" pitchFamily="34" charset="0"/>
                <a:ea typeface="Noto Sans TC" pitchFamily="34" charset="-122"/>
                <a:cs typeface="Noto Sans TC" pitchFamily="34" charset="-120"/>
              </a:rPr>
              <a:t>Yerel veya API tabanlı LLM'ler kullanarak doküman içeriği analiz ediliyor.</a:t>
            </a:r>
            <a:endParaRPr lang="en-US" sz="1050" dirty="0"/>
          </a:p>
        </p:txBody>
      </p:sp>
      <p:sp>
        <p:nvSpPr>
          <p:cNvPr id="10" name="Text 7"/>
          <p:cNvSpPr/>
          <p:nvPr/>
        </p:nvSpPr>
        <p:spPr>
          <a:xfrm>
            <a:off x="5964079" y="4408289"/>
            <a:ext cx="8188643" cy="450413"/>
          </a:xfrm>
          <a:prstGeom prst="rect">
            <a:avLst/>
          </a:prstGeom>
          <a:noFill/>
          <a:ln/>
        </p:spPr>
        <p:txBody>
          <a:bodyPr wrap="none" lIns="0" tIns="0" rIns="0" bIns="0" rtlCol="0" anchor="t"/>
          <a:lstStyle/>
          <a:p>
            <a:pPr marL="0" indent="0" algn="ctr">
              <a:lnSpc>
                <a:spcPts val="3500"/>
              </a:lnSpc>
              <a:buNone/>
            </a:pPr>
            <a:r>
              <a:rPr lang="en-US" sz="3500" dirty="0">
                <a:solidFill>
                  <a:srgbClr val="E0D6DE"/>
                </a:solidFill>
                <a:latin typeface="Sora Medium" pitchFamily="34" charset="0"/>
                <a:ea typeface="Sora Medium" pitchFamily="34" charset="-122"/>
                <a:cs typeface="Sora Medium" pitchFamily="34" charset="-120"/>
              </a:rPr>
              <a:t>3</a:t>
            </a:r>
            <a:endParaRPr lang="en-US" sz="3500" dirty="0"/>
          </a:p>
        </p:txBody>
      </p:sp>
      <p:sp>
        <p:nvSpPr>
          <p:cNvPr id="11" name="Text 8"/>
          <p:cNvSpPr/>
          <p:nvPr/>
        </p:nvSpPr>
        <p:spPr>
          <a:xfrm>
            <a:off x="8603694" y="5029200"/>
            <a:ext cx="2909411" cy="213241"/>
          </a:xfrm>
          <a:prstGeom prst="rect">
            <a:avLst/>
          </a:prstGeom>
          <a:noFill/>
          <a:ln/>
        </p:spPr>
        <p:txBody>
          <a:bodyPr wrap="none" lIns="0" tIns="0" rIns="0" bIns="0" rtlCol="0" anchor="t"/>
          <a:lstStyle/>
          <a:p>
            <a:pPr marL="0" indent="0" algn="ctr">
              <a:lnSpc>
                <a:spcPts val="1650"/>
              </a:lnSpc>
              <a:buNone/>
            </a:pPr>
            <a:r>
              <a:rPr lang="en-US" sz="1300" dirty="0">
                <a:solidFill>
                  <a:srgbClr val="E0D6DE"/>
                </a:solidFill>
                <a:latin typeface="Sora Medium" pitchFamily="34" charset="0"/>
                <a:ea typeface="Sora Medium" pitchFamily="34" charset="-122"/>
                <a:cs typeface="Sora Medium" pitchFamily="34" charset="-120"/>
              </a:rPr>
              <a:t>Ölçeklenebilirlik nasıl sağlanıyor?</a:t>
            </a:r>
            <a:endParaRPr lang="en-US" sz="1300" dirty="0"/>
          </a:p>
        </p:txBody>
      </p:sp>
      <p:sp>
        <p:nvSpPr>
          <p:cNvPr id="12" name="Text 9"/>
          <p:cNvSpPr/>
          <p:nvPr/>
        </p:nvSpPr>
        <p:spPr>
          <a:xfrm>
            <a:off x="5964079" y="5324237"/>
            <a:ext cx="8188643" cy="218242"/>
          </a:xfrm>
          <a:prstGeom prst="rect">
            <a:avLst/>
          </a:prstGeom>
          <a:noFill/>
          <a:ln/>
        </p:spPr>
        <p:txBody>
          <a:bodyPr wrap="none" lIns="0" tIns="0" rIns="0" bIns="0" rtlCol="0" anchor="t"/>
          <a:lstStyle/>
          <a:p>
            <a:pPr marL="0" indent="0" algn="ctr">
              <a:lnSpc>
                <a:spcPts val="1700"/>
              </a:lnSpc>
              <a:buNone/>
            </a:pPr>
            <a:r>
              <a:rPr lang="en-US" sz="1050" dirty="0">
                <a:solidFill>
                  <a:srgbClr val="E0D6DE"/>
                </a:solidFill>
                <a:latin typeface="Noto Sans TC" pitchFamily="34" charset="0"/>
                <a:ea typeface="Noto Sans TC" pitchFamily="34" charset="-122"/>
                <a:cs typeface="Noto Sans TC" pitchFamily="34" charset="-120"/>
              </a:rPr>
              <a:t>MongoDB sharding, load balancing ve caching mekanizmaları ile sağlanır.</a:t>
            </a:r>
            <a:endParaRPr lang="en-US" sz="1050" dirty="0"/>
          </a:p>
        </p:txBody>
      </p:sp>
      <p:sp>
        <p:nvSpPr>
          <p:cNvPr id="13" name="Text 10"/>
          <p:cNvSpPr/>
          <p:nvPr/>
        </p:nvSpPr>
        <p:spPr>
          <a:xfrm>
            <a:off x="5964079" y="6020157"/>
            <a:ext cx="8188643" cy="450413"/>
          </a:xfrm>
          <a:prstGeom prst="rect">
            <a:avLst/>
          </a:prstGeom>
          <a:noFill/>
          <a:ln/>
        </p:spPr>
        <p:txBody>
          <a:bodyPr wrap="none" lIns="0" tIns="0" rIns="0" bIns="0" rtlCol="0" anchor="t"/>
          <a:lstStyle/>
          <a:p>
            <a:pPr marL="0" indent="0" algn="ctr">
              <a:lnSpc>
                <a:spcPts val="3500"/>
              </a:lnSpc>
              <a:buNone/>
            </a:pPr>
            <a:r>
              <a:rPr lang="en-US" sz="3500" dirty="0">
                <a:solidFill>
                  <a:srgbClr val="E0D6DE"/>
                </a:solidFill>
                <a:latin typeface="Sora Medium" pitchFamily="34" charset="0"/>
                <a:ea typeface="Sora Medium" pitchFamily="34" charset="-122"/>
                <a:cs typeface="Sora Medium" pitchFamily="34" charset="-120"/>
              </a:rPr>
              <a:t>4</a:t>
            </a:r>
            <a:endParaRPr lang="en-US" sz="3500" dirty="0"/>
          </a:p>
        </p:txBody>
      </p:sp>
      <p:sp>
        <p:nvSpPr>
          <p:cNvPr id="14" name="Text 11"/>
          <p:cNvSpPr/>
          <p:nvPr/>
        </p:nvSpPr>
        <p:spPr>
          <a:xfrm>
            <a:off x="8854916" y="6641068"/>
            <a:ext cx="2406848" cy="213241"/>
          </a:xfrm>
          <a:prstGeom prst="rect">
            <a:avLst/>
          </a:prstGeom>
          <a:noFill/>
          <a:ln/>
        </p:spPr>
        <p:txBody>
          <a:bodyPr wrap="none" lIns="0" tIns="0" rIns="0" bIns="0" rtlCol="0" anchor="t"/>
          <a:lstStyle/>
          <a:p>
            <a:pPr marL="0" indent="0" algn="ctr">
              <a:lnSpc>
                <a:spcPts val="1650"/>
              </a:lnSpc>
              <a:buNone/>
            </a:pPr>
            <a:r>
              <a:rPr lang="en-US" sz="1300" dirty="0">
                <a:solidFill>
                  <a:srgbClr val="E0D6DE"/>
                </a:solidFill>
                <a:latin typeface="Sora Medium" pitchFamily="34" charset="0"/>
                <a:ea typeface="Sora Medium" pitchFamily="34" charset="-122"/>
                <a:cs typeface="Sora Medium" pitchFamily="34" charset="-120"/>
              </a:rPr>
              <a:t>Grup çalışması nasıl yapılır?</a:t>
            </a:r>
            <a:endParaRPr lang="en-US" sz="1300" dirty="0"/>
          </a:p>
        </p:txBody>
      </p:sp>
      <p:sp>
        <p:nvSpPr>
          <p:cNvPr id="15" name="Text 12"/>
          <p:cNvSpPr/>
          <p:nvPr/>
        </p:nvSpPr>
        <p:spPr>
          <a:xfrm>
            <a:off x="5964079" y="6936105"/>
            <a:ext cx="8188643" cy="218242"/>
          </a:xfrm>
          <a:prstGeom prst="rect">
            <a:avLst/>
          </a:prstGeom>
          <a:noFill/>
          <a:ln/>
        </p:spPr>
        <p:txBody>
          <a:bodyPr wrap="none" lIns="0" tIns="0" rIns="0" bIns="0" rtlCol="0" anchor="t"/>
          <a:lstStyle/>
          <a:p>
            <a:pPr marL="0" indent="0" algn="ctr">
              <a:lnSpc>
                <a:spcPts val="1700"/>
              </a:lnSpc>
              <a:buNone/>
            </a:pPr>
            <a:r>
              <a:rPr lang="en-US" sz="1050" dirty="0">
                <a:solidFill>
                  <a:srgbClr val="E0D6DE"/>
                </a:solidFill>
                <a:latin typeface="Noto Sans TC" pitchFamily="34" charset="0"/>
                <a:ea typeface="Noto Sans TC" pitchFamily="34" charset="-122"/>
                <a:cs typeface="Noto Sans TC" pitchFamily="34" charset="-120"/>
              </a:rPr>
              <a:t>Proje oluşturup üye ekleyerek görev dağılımı yapabilir ve ilerlemeyi takip edebilirsiniz.</a:t>
            </a:r>
            <a:endParaRPr lang="en-US" sz="1050" dirty="0"/>
          </a:p>
        </p:txBody>
      </p:sp>
      <p:sp>
        <p:nvSpPr>
          <p:cNvPr id="16" name="Text 13"/>
          <p:cNvSpPr/>
          <p:nvPr/>
        </p:nvSpPr>
        <p:spPr>
          <a:xfrm>
            <a:off x="5964079" y="7307818"/>
            <a:ext cx="8188643" cy="436483"/>
          </a:xfrm>
          <a:prstGeom prst="rect">
            <a:avLst/>
          </a:prstGeom>
          <a:noFill/>
          <a:ln/>
        </p:spPr>
        <p:txBody>
          <a:bodyPr wrap="squar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Bu bölümde, projemizle ilgili en sık karşılaşılan sorulara yanıtlar sağlanmıştır. Hem genel kullanım hem de teknik detaylara yönelik sorular ele alınmıştır. Bu bilgiler, kullanıcıların ve paydaşların Smart Doc Insight'ı daha iyi anlamalarına yardımcı olacaktır.</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83575"/>
            <a:ext cx="8518327"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Proje Hakkında ve Hedef Kitle</a:t>
            </a:r>
            <a:endParaRPr lang="en-US" sz="4450" dirty="0"/>
          </a:p>
        </p:txBody>
      </p:sp>
      <p:sp>
        <p:nvSpPr>
          <p:cNvPr id="3" name="Text 1"/>
          <p:cNvSpPr/>
          <p:nvPr/>
        </p:nvSpPr>
        <p:spPr>
          <a:xfrm>
            <a:off x="793790" y="225933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Projenin Amacı</a:t>
            </a:r>
            <a:endParaRPr lang="en-US" sz="2200" dirty="0"/>
          </a:p>
        </p:txBody>
      </p:sp>
      <p:sp>
        <p:nvSpPr>
          <p:cNvPr id="4" name="Text 2"/>
          <p:cNvSpPr/>
          <p:nvPr/>
        </p:nvSpPr>
        <p:spPr>
          <a:xfrm>
            <a:off x="793790" y="284047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Öğrenci projelerinin hızlı ve etkili değerlendirilmesi</a:t>
            </a:r>
            <a:endParaRPr lang="en-US" sz="1750" dirty="0"/>
          </a:p>
        </p:txBody>
      </p:sp>
      <p:sp>
        <p:nvSpPr>
          <p:cNvPr id="5" name="Text 3"/>
          <p:cNvSpPr/>
          <p:nvPr/>
        </p:nvSpPr>
        <p:spPr>
          <a:xfrm>
            <a:off x="793790" y="328267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Yapay zeka destekli doküman analizi</a:t>
            </a:r>
            <a:endParaRPr lang="en-US" sz="1750" dirty="0"/>
          </a:p>
        </p:txBody>
      </p:sp>
      <p:sp>
        <p:nvSpPr>
          <p:cNvPr id="6" name="Text 4"/>
          <p:cNvSpPr/>
          <p:nvPr/>
        </p:nvSpPr>
        <p:spPr>
          <a:xfrm>
            <a:off x="793790" y="372487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Proje takibi ve yönetimi</a:t>
            </a:r>
            <a:endParaRPr lang="en-US" sz="1750" dirty="0"/>
          </a:p>
        </p:txBody>
      </p:sp>
      <p:sp>
        <p:nvSpPr>
          <p:cNvPr id="7" name="Text 5"/>
          <p:cNvSpPr/>
          <p:nvPr/>
        </p:nvSpPr>
        <p:spPr>
          <a:xfrm>
            <a:off x="793790" y="416706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Eğitim süreçlerinin dijitalleştirilmesi</a:t>
            </a:r>
            <a:endParaRPr lang="en-US" sz="1750" dirty="0"/>
          </a:p>
        </p:txBody>
      </p:sp>
      <p:sp>
        <p:nvSpPr>
          <p:cNvPr id="8" name="Text 6"/>
          <p:cNvSpPr/>
          <p:nvPr/>
        </p:nvSpPr>
        <p:spPr>
          <a:xfrm>
            <a:off x="7599521" y="225933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Hedef Kitle</a:t>
            </a:r>
            <a:endParaRPr lang="en-US" sz="2200" dirty="0"/>
          </a:p>
        </p:txBody>
      </p:sp>
      <p:sp>
        <p:nvSpPr>
          <p:cNvPr id="9" name="Text 7"/>
          <p:cNvSpPr/>
          <p:nvPr/>
        </p:nvSpPr>
        <p:spPr>
          <a:xfrm>
            <a:off x="7599521" y="2840474"/>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Smart Doc Insight, geniş bir hedef kitleye hitap etmektedir. Başlıca kullanıcılarımız öğrenciler ve öğretmenlerdir. Öğrenciler, projelerini kolayca yükleyip geri bildirim alabilirken, öğretmenler analiz süreçlerini hızlandırabilir.</a:t>
            </a:r>
            <a:endParaRPr lang="en-US" sz="1750" dirty="0"/>
          </a:p>
        </p:txBody>
      </p:sp>
      <p:sp>
        <p:nvSpPr>
          <p:cNvPr id="10" name="Text 8"/>
          <p:cNvSpPr/>
          <p:nvPr/>
        </p:nvSpPr>
        <p:spPr>
          <a:xfrm>
            <a:off x="7599521" y="449615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Öğrenciler</a:t>
            </a:r>
            <a:endParaRPr lang="en-US" sz="1750" dirty="0"/>
          </a:p>
        </p:txBody>
      </p:sp>
      <p:sp>
        <p:nvSpPr>
          <p:cNvPr id="11" name="Text 9"/>
          <p:cNvSpPr/>
          <p:nvPr/>
        </p:nvSpPr>
        <p:spPr>
          <a:xfrm>
            <a:off x="7599521" y="493835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Öğretmenler</a:t>
            </a:r>
            <a:endParaRPr lang="en-US" sz="1750" dirty="0"/>
          </a:p>
        </p:txBody>
      </p:sp>
      <p:sp>
        <p:nvSpPr>
          <p:cNvPr id="12" name="Text 10"/>
          <p:cNvSpPr/>
          <p:nvPr/>
        </p:nvSpPr>
        <p:spPr>
          <a:xfrm>
            <a:off x="7599521" y="53805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Eğitim Kurumları</a:t>
            </a:r>
            <a:endParaRPr lang="en-US" sz="1750" dirty="0"/>
          </a:p>
        </p:txBody>
      </p:sp>
      <p:sp>
        <p:nvSpPr>
          <p:cNvPr id="13" name="Text 11"/>
          <p:cNvSpPr/>
          <p:nvPr/>
        </p:nvSpPr>
        <p:spPr>
          <a:xfrm>
            <a:off x="7599521" y="58227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Proje Yöneticileri</a:t>
            </a:r>
            <a:endParaRPr lang="en-US" sz="1750" dirty="0"/>
          </a:p>
        </p:txBody>
      </p:sp>
      <p:sp>
        <p:nvSpPr>
          <p:cNvPr id="14" name="Text 12"/>
          <p:cNvSpPr/>
          <p:nvPr/>
        </p:nvSpPr>
        <p:spPr>
          <a:xfrm>
            <a:off x="793790" y="652010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Projenin temel amacı, doküman analiz süreçlerini otomatikleştirmek ve eğitimdeki verimliliği artırmaktır. Bu sayede hem öğrencilerin öğrenme deneyimi zenginleşecek hem de öğretmenlerin değerlendirme yükü hafifleyecektir.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42924"/>
          </a:xfrm>
          <a:prstGeom prst="rect">
            <a:avLst/>
          </a:prstGeom>
        </p:spPr>
      </p:pic>
      <p:sp>
        <p:nvSpPr>
          <p:cNvPr id="3" name="Text 0"/>
          <p:cNvSpPr/>
          <p:nvPr/>
        </p:nvSpPr>
        <p:spPr>
          <a:xfrm>
            <a:off x="684014" y="2980849"/>
            <a:ext cx="4885968" cy="610791"/>
          </a:xfrm>
          <a:prstGeom prst="rect">
            <a:avLst/>
          </a:prstGeom>
          <a:noFill/>
          <a:ln/>
        </p:spPr>
        <p:txBody>
          <a:bodyPr wrap="none" lIns="0" tIns="0" rIns="0" bIns="0" rtlCol="0" anchor="t"/>
          <a:lstStyle/>
          <a:p>
            <a:pPr marL="0" indent="0" algn="l">
              <a:lnSpc>
                <a:spcPts val="4800"/>
              </a:lnSpc>
              <a:buNone/>
            </a:pPr>
            <a:r>
              <a:rPr lang="en-US" sz="3800" dirty="0">
                <a:solidFill>
                  <a:srgbClr val="97B8FF"/>
                </a:solidFill>
                <a:latin typeface="Sora Medium" pitchFamily="34" charset="0"/>
                <a:ea typeface="Sora Medium" pitchFamily="34" charset="-122"/>
                <a:cs typeface="Sora Medium" pitchFamily="34" charset="-120"/>
              </a:rPr>
              <a:t>Teknik Altyapı</a:t>
            </a:r>
            <a:endParaRPr lang="en-US" sz="3800" dirty="0"/>
          </a:p>
        </p:txBody>
      </p:sp>
      <p:sp>
        <p:nvSpPr>
          <p:cNvPr id="4" name="Shape 1"/>
          <p:cNvSpPr/>
          <p:nvPr/>
        </p:nvSpPr>
        <p:spPr>
          <a:xfrm>
            <a:off x="684014" y="3884771"/>
            <a:ext cx="4290536" cy="2649379"/>
          </a:xfrm>
          <a:prstGeom prst="roundRect">
            <a:avLst>
              <a:gd name="adj" fmla="val 1107"/>
            </a:avLst>
          </a:prstGeom>
          <a:solidFill>
            <a:srgbClr val="26262B"/>
          </a:solidFill>
          <a:ln/>
        </p:spPr>
      </p:sp>
      <p:sp>
        <p:nvSpPr>
          <p:cNvPr id="5" name="Text 2"/>
          <p:cNvSpPr/>
          <p:nvPr/>
        </p:nvSpPr>
        <p:spPr>
          <a:xfrm>
            <a:off x="879396" y="4080153"/>
            <a:ext cx="2442924" cy="305395"/>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Backend</a:t>
            </a:r>
            <a:endParaRPr lang="en-US" sz="1900" dirty="0"/>
          </a:p>
        </p:txBody>
      </p:sp>
      <p:sp>
        <p:nvSpPr>
          <p:cNvPr id="6" name="Text 3"/>
          <p:cNvSpPr/>
          <p:nvPr/>
        </p:nvSpPr>
        <p:spPr>
          <a:xfrm>
            <a:off x="879396" y="4502706"/>
            <a:ext cx="3899773" cy="312539"/>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E0D6DE"/>
                </a:solidFill>
                <a:latin typeface="Noto Sans TC" pitchFamily="34" charset="0"/>
                <a:ea typeface="Noto Sans TC" pitchFamily="34" charset="-122"/>
                <a:cs typeface="Noto Sans TC" pitchFamily="34" charset="-120"/>
              </a:rPr>
              <a:t>Framework:</a:t>
            </a:r>
            <a:r>
              <a:rPr lang="en-US" sz="1500" dirty="0">
                <a:solidFill>
                  <a:srgbClr val="E0D6DE"/>
                </a:solidFill>
                <a:latin typeface="Noto Sans TC" pitchFamily="34" charset="0"/>
                <a:ea typeface="Noto Sans TC" pitchFamily="34" charset="-122"/>
                <a:cs typeface="Noto Sans TC" pitchFamily="34" charset="-120"/>
              </a:rPr>
              <a:t> Flask (Python)</a:t>
            </a:r>
            <a:endParaRPr lang="en-US" sz="1500" dirty="0"/>
          </a:p>
        </p:txBody>
      </p:sp>
      <p:sp>
        <p:nvSpPr>
          <p:cNvPr id="7" name="Text 4"/>
          <p:cNvSpPr/>
          <p:nvPr/>
        </p:nvSpPr>
        <p:spPr>
          <a:xfrm>
            <a:off x="879396" y="4883587"/>
            <a:ext cx="3899773" cy="312539"/>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E0D6DE"/>
                </a:solidFill>
                <a:latin typeface="Noto Sans TC" pitchFamily="34" charset="0"/>
                <a:ea typeface="Noto Sans TC" pitchFamily="34" charset="-122"/>
                <a:cs typeface="Noto Sans TC" pitchFamily="34" charset="-120"/>
              </a:rPr>
              <a:t>Veritabanı:</a:t>
            </a:r>
            <a:r>
              <a:rPr lang="en-US" sz="1500" dirty="0">
                <a:solidFill>
                  <a:srgbClr val="E0D6DE"/>
                </a:solidFill>
                <a:latin typeface="Noto Sans TC" pitchFamily="34" charset="0"/>
                <a:ea typeface="Noto Sans TC" pitchFamily="34" charset="-122"/>
                <a:cs typeface="Noto Sans TC" pitchFamily="34" charset="-120"/>
              </a:rPr>
              <a:t> MongoDB</a:t>
            </a:r>
            <a:endParaRPr lang="en-US" sz="1500" dirty="0"/>
          </a:p>
        </p:txBody>
      </p:sp>
      <p:sp>
        <p:nvSpPr>
          <p:cNvPr id="8" name="Text 5"/>
          <p:cNvSpPr/>
          <p:nvPr/>
        </p:nvSpPr>
        <p:spPr>
          <a:xfrm>
            <a:off x="879396" y="5264467"/>
            <a:ext cx="3899773" cy="312539"/>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E0D6DE"/>
                </a:solidFill>
                <a:latin typeface="Noto Sans TC" pitchFamily="34" charset="0"/>
                <a:ea typeface="Noto Sans TC" pitchFamily="34" charset="-122"/>
                <a:cs typeface="Noto Sans TC" pitchFamily="34" charset="-120"/>
              </a:rPr>
              <a:t>Kimlik Doğrulama:</a:t>
            </a:r>
            <a:r>
              <a:rPr lang="en-US" sz="1500" dirty="0">
                <a:solidFill>
                  <a:srgbClr val="E0D6DE"/>
                </a:solidFill>
                <a:latin typeface="Noto Sans TC" pitchFamily="34" charset="0"/>
                <a:ea typeface="Noto Sans TC" pitchFamily="34" charset="-122"/>
                <a:cs typeface="Noto Sans TC" pitchFamily="34" charset="-120"/>
              </a:rPr>
              <a:t> Flask-Login</a:t>
            </a:r>
            <a:endParaRPr lang="en-US" sz="1500" dirty="0"/>
          </a:p>
        </p:txBody>
      </p:sp>
      <p:sp>
        <p:nvSpPr>
          <p:cNvPr id="9" name="Text 6"/>
          <p:cNvSpPr/>
          <p:nvPr/>
        </p:nvSpPr>
        <p:spPr>
          <a:xfrm>
            <a:off x="879396" y="5645348"/>
            <a:ext cx="3899773" cy="312539"/>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E0D6DE"/>
                </a:solidFill>
                <a:latin typeface="Noto Sans TC" pitchFamily="34" charset="0"/>
                <a:ea typeface="Noto Sans TC" pitchFamily="34" charset="-122"/>
                <a:cs typeface="Noto Sans TC" pitchFamily="34" charset="-120"/>
              </a:rPr>
              <a:t>API Güvenliği:</a:t>
            </a:r>
            <a:r>
              <a:rPr lang="en-US" sz="1500" dirty="0">
                <a:solidFill>
                  <a:srgbClr val="E0D6DE"/>
                </a:solidFill>
                <a:latin typeface="Noto Sans TC" pitchFamily="34" charset="0"/>
                <a:ea typeface="Noto Sans TC" pitchFamily="34" charset="-122"/>
                <a:cs typeface="Noto Sans TC" pitchFamily="34" charset="-120"/>
              </a:rPr>
              <a:t> CORS, JWT</a:t>
            </a:r>
            <a:endParaRPr lang="en-US" sz="1500" dirty="0"/>
          </a:p>
        </p:txBody>
      </p:sp>
      <p:sp>
        <p:nvSpPr>
          <p:cNvPr id="10" name="Text 7"/>
          <p:cNvSpPr/>
          <p:nvPr/>
        </p:nvSpPr>
        <p:spPr>
          <a:xfrm>
            <a:off x="879396" y="6026229"/>
            <a:ext cx="3899773" cy="312539"/>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E0D6DE"/>
                </a:solidFill>
                <a:latin typeface="Noto Sans TC" pitchFamily="34" charset="0"/>
                <a:ea typeface="Noto Sans TC" pitchFamily="34" charset="-122"/>
                <a:cs typeface="Noto Sans TC" pitchFamily="34" charset="-120"/>
              </a:rPr>
              <a:t>Dosya İşleme:</a:t>
            </a:r>
            <a:r>
              <a:rPr lang="en-US" sz="1500" dirty="0">
                <a:solidFill>
                  <a:srgbClr val="E0D6DE"/>
                </a:solidFill>
                <a:latin typeface="Noto Sans TC" pitchFamily="34" charset="0"/>
                <a:ea typeface="Noto Sans TC" pitchFamily="34" charset="-122"/>
                <a:cs typeface="Noto Sans TC" pitchFamily="34" charset="-120"/>
              </a:rPr>
              <a:t> PDF Plumber</a:t>
            </a:r>
            <a:endParaRPr lang="en-US" sz="1500" dirty="0"/>
          </a:p>
        </p:txBody>
      </p:sp>
      <p:sp>
        <p:nvSpPr>
          <p:cNvPr id="11" name="Shape 8"/>
          <p:cNvSpPr/>
          <p:nvPr/>
        </p:nvSpPr>
        <p:spPr>
          <a:xfrm>
            <a:off x="5169932" y="3884771"/>
            <a:ext cx="4290536" cy="2649379"/>
          </a:xfrm>
          <a:prstGeom prst="roundRect">
            <a:avLst>
              <a:gd name="adj" fmla="val 1107"/>
            </a:avLst>
          </a:prstGeom>
          <a:solidFill>
            <a:srgbClr val="26262B"/>
          </a:solidFill>
          <a:ln/>
        </p:spPr>
      </p:sp>
      <p:sp>
        <p:nvSpPr>
          <p:cNvPr id="12" name="Text 9"/>
          <p:cNvSpPr/>
          <p:nvPr/>
        </p:nvSpPr>
        <p:spPr>
          <a:xfrm>
            <a:off x="5365313" y="4080153"/>
            <a:ext cx="2442924" cy="305395"/>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Frontend</a:t>
            </a:r>
            <a:endParaRPr lang="en-US" sz="1900" dirty="0"/>
          </a:p>
        </p:txBody>
      </p:sp>
      <p:sp>
        <p:nvSpPr>
          <p:cNvPr id="13" name="Text 10"/>
          <p:cNvSpPr/>
          <p:nvPr/>
        </p:nvSpPr>
        <p:spPr>
          <a:xfrm>
            <a:off x="5365313" y="4502706"/>
            <a:ext cx="3899773" cy="312539"/>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E0D6DE"/>
                </a:solidFill>
                <a:latin typeface="Noto Sans TC" pitchFamily="34" charset="0"/>
                <a:ea typeface="Noto Sans TC" pitchFamily="34" charset="-122"/>
                <a:cs typeface="Noto Sans TC" pitchFamily="34" charset="-120"/>
              </a:rPr>
              <a:t>Framework:</a:t>
            </a:r>
            <a:r>
              <a:rPr lang="en-US" sz="1500" dirty="0">
                <a:solidFill>
                  <a:srgbClr val="E0D6DE"/>
                </a:solidFill>
                <a:latin typeface="Noto Sans TC" pitchFamily="34" charset="0"/>
                <a:ea typeface="Noto Sans TC" pitchFamily="34" charset="-122"/>
                <a:cs typeface="Noto Sans TC" pitchFamily="34" charset="-120"/>
              </a:rPr>
              <a:t> Flask Templates</a:t>
            </a:r>
            <a:endParaRPr lang="en-US" sz="1500" dirty="0"/>
          </a:p>
        </p:txBody>
      </p:sp>
      <p:sp>
        <p:nvSpPr>
          <p:cNvPr id="14" name="Text 11"/>
          <p:cNvSpPr/>
          <p:nvPr/>
        </p:nvSpPr>
        <p:spPr>
          <a:xfrm>
            <a:off x="5365313" y="4883587"/>
            <a:ext cx="3899773" cy="312539"/>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E0D6DE"/>
                </a:solidFill>
                <a:latin typeface="Noto Sans TC" pitchFamily="34" charset="0"/>
                <a:ea typeface="Noto Sans TC" pitchFamily="34" charset="-122"/>
                <a:cs typeface="Noto Sans TC" pitchFamily="34" charset="-120"/>
              </a:rPr>
              <a:t>CSS Framework:</a:t>
            </a:r>
            <a:r>
              <a:rPr lang="en-US" sz="1500" dirty="0">
                <a:solidFill>
                  <a:srgbClr val="E0D6DE"/>
                </a:solidFill>
                <a:latin typeface="Noto Sans TC" pitchFamily="34" charset="0"/>
                <a:ea typeface="Noto Sans TC" pitchFamily="34" charset="-122"/>
                <a:cs typeface="Noto Sans TC" pitchFamily="34" charset="-120"/>
              </a:rPr>
              <a:t> Bootstrap</a:t>
            </a:r>
            <a:endParaRPr lang="en-US" sz="1500" dirty="0"/>
          </a:p>
        </p:txBody>
      </p:sp>
      <p:sp>
        <p:nvSpPr>
          <p:cNvPr id="15" name="Text 12"/>
          <p:cNvSpPr/>
          <p:nvPr/>
        </p:nvSpPr>
        <p:spPr>
          <a:xfrm>
            <a:off x="5365313" y="5264467"/>
            <a:ext cx="3899773" cy="312539"/>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E0D6DE"/>
                </a:solidFill>
                <a:latin typeface="Noto Sans TC" pitchFamily="34" charset="0"/>
                <a:ea typeface="Noto Sans TC" pitchFamily="34" charset="-122"/>
                <a:cs typeface="Noto Sans TC" pitchFamily="34" charset="-120"/>
              </a:rPr>
              <a:t>JavaScript:</a:t>
            </a:r>
            <a:r>
              <a:rPr lang="en-US" sz="1500" dirty="0">
                <a:solidFill>
                  <a:srgbClr val="E0D6DE"/>
                </a:solidFill>
                <a:latin typeface="Noto Sans TC" pitchFamily="34" charset="0"/>
                <a:ea typeface="Noto Sans TC" pitchFamily="34" charset="-122"/>
                <a:cs typeface="Noto Sans TC" pitchFamily="34" charset="-120"/>
              </a:rPr>
              <a:t> Vanilla JS</a:t>
            </a:r>
            <a:endParaRPr lang="en-US" sz="1500" dirty="0"/>
          </a:p>
        </p:txBody>
      </p:sp>
      <p:sp>
        <p:nvSpPr>
          <p:cNvPr id="16" name="Text 13"/>
          <p:cNvSpPr/>
          <p:nvPr/>
        </p:nvSpPr>
        <p:spPr>
          <a:xfrm>
            <a:off x="5365313" y="5645348"/>
            <a:ext cx="3899773" cy="312539"/>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E0D6DE"/>
                </a:solidFill>
                <a:latin typeface="Noto Sans TC" pitchFamily="34" charset="0"/>
                <a:ea typeface="Noto Sans TC" pitchFamily="34" charset="-122"/>
                <a:cs typeface="Noto Sans TC" pitchFamily="34" charset="-120"/>
              </a:rPr>
              <a:t>Responsive Tasarım:</a:t>
            </a:r>
            <a:r>
              <a:rPr lang="en-US" sz="1500" dirty="0">
                <a:solidFill>
                  <a:srgbClr val="E0D6DE"/>
                </a:solidFill>
                <a:latin typeface="Noto Sans TC" pitchFamily="34" charset="0"/>
                <a:ea typeface="Noto Sans TC" pitchFamily="34" charset="-122"/>
                <a:cs typeface="Noto Sans TC" pitchFamily="34" charset="-120"/>
              </a:rPr>
              <a:t> Bootstrap Grid</a:t>
            </a:r>
            <a:endParaRPr lang="en-US" sz="1500" dirty="0"/>
          </a:p>
        </p:txBody>
      </p:sp>
      <p:sp>
        <p:nvSpPr>
          <p:cNvPr id="17" name="Shape 14"/>
          <p:cNvSpPr/>
          <p:nvPr/>
        </p:nvSpPr>
        <p:spPr>
          <a:xfrm>
            <a:off x="9655850" y="3884771"/>
            <a:ext cx="4290536" cy="2649379"/>
          </a:xfrm>
          <a:prstGeom prst="roundRect">
            <a:avLst>
              <a:gd name="adj" fmla="val 1107"/>
            </a:avLst>
          </a:prstGeom>
          <a:solidFill>
            <a:srgbClr val="26262B"/>
          </a:solidFill>
          <a:ln/>
        </p:spPr>
      </p:sp>
      <p:sp>
        <p:nvSpPr>
          <p:cNvPr id="18" name="Text 15"/>
          <p:cNvSpPr/>
          <p:nvPr/>
        </p:nvSpPr>
        <p:spPr>
          <a:xfrm>
            <a:off x="9851231" y="4080153"/>
            <a:ext cx="3386614" cy="305395"/>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Yapay Zeka Entegrasyonları</a:t>
            </a:r>
            <a:endParaRPr lang="en-US" sz="1900" dirty="0"/>
          </a:p>
        </p:txBody>
      </p:sp>
      <p:sp>
        <p:nvSpPr>
          <p:cNvPr id="19" name="Text 16"/>
          <p:cNvSpPr/>
          <p:nvPr/>
        </p:nvSpPr>
        <p:spPr>
          <a:xfrm>
            <a:off x="9851231" y="4502706"/>
            <a:ext cx="3899773" cy="312539"/>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E0D6DE"/>
                </a:solidFill>
                <a:latin typeface="Noto Sans TC" pitchFamily="34" charset="0"/>
                <a:ea typeface="Noto Sans TC" pitchFamily="34" charset="-122"/>
                <a:cs typeface="Noto Sans TC" pitchFamily="34" charset="-120"/>
              </a:rPr>
              <a:t>Yerel LLM'ler:</a:t>
            </a:r>
            <a:r>
              <a:rPr lang="en-US" sz="1500" dirty="0">
                <a:solidFill>
                  <a:srgbClr val="E0D6DE"/>
                </a:solidFill>
                <a:latin typeface="Noto Sans TC" pitchFamily="34" charset="0"/>
                <a:ea typeface="Noto Sans TC" pitchFamily="34" charset="-122"/>
                <a:cs typeface="Noto Sans TC" pitchFamily="34" charset="-120"/>
              </a:rPr>
              <a:t> Ollama, LM Studio</a:t>
            </a:r>
            <a:endParaRPr lang="en-US" sz="1500" dirty="0"/>
          </a:p>
        </p:txBody>
      </p:sp>
      <p:sp>
        <p:nvSpPr>
          <p:cNvPr id="20" name="Text 17"/>
          <p:cNvSpPr/>
          <p:nvPr/>
        </p:nvSpPr>
        <p:spPr>
          <a:xfrm>
            <a:off x="9851231" y="4883587"/>
            <a:ext cx="3899773" cy="625078"/>
          </a:xfrm>
          <a:prstGeom prst="rect">
            <a:avLst/>
          </a:prstGeom>
          <a:noFill/>
          <a:ln/>
        </p:spPr>
        <p:txBody>
          <a:bodyPr wrap="square" lIns="0" tIns="0" rIns="0" bIns="0" rtlCol="0" anchor="t"/>
          <a:lstStyle/>
          <a:p>
            <a:pPr marL="342900" indent="-342900" algn="l">
              <a:lnSpc>
                <a:spcPts val="2450"/>
              </a:lnSpc>
              <a:buSzPct val="100000"/>
              <a:buChar char="•"/>
            </a:pPr>
            <a:r>
              <a:rPr lang="en-US" sz="1500" b="1" dirty="0">
                <a:solidFill>
                  <a:srgbClr val="E0D6DE"/>
                </a:solidFill>
                <a:latin typeface="Noto Sans TC" pitchFamily="34" charset="0"/>
                <a:ea typeface="Noto Sans TC" pitchFamily="34" charset="-122"/>
                <a:cs typeface="Noto Sans TC" pitchFamily="34" charset="-120"/>
              </a:rPr>
              <a:t>API Tabanlı LLM'ler:</a:t>
            </a:r>
            <a:r>
              <a:rPr lang="en-US" sz="1500" dirty="0">
                <a:solidFill>
                  <a:srgbClr val="E0D6DE"/>
                </a:solidFill>
                <a:latin typeface="Noto Sans TC" pitchFamily="34" charset="0"/>
                <a:ea typeface="Noto Sans TC" pitchFamily="34" charset="-122"/>
                <a:cs typeface="Noto Sans TC" pitchFamily="34" charset="-120"/>
              </a:rPr>
              <a:t> OpenAI GPT, Google Gemini, Anthropic Claude</a:t>
            </a:r>
            <a:endParaRPr lang="en-US" sz="1500" dirty="0"/>
          </a:p>
        </p:txBody>
      </p:sp>
      <p:sp>
        <p:nvSpPr>
          <p:cNvPr id="21" name="Text 18"/>
          <p:cNvSpPr/>
          <p:nvPr/>
        </p:nvSpPr>
        <p:spPr>
          <a:xfrm>
            <a:off x="684014" y="6753939"/>
            <a:ext cx="13262372" cy="937617"/>
          </a:xfrm>
          <a:prstGeom prst="rect">
            <a:avLst/>
          </a:prstGeom>
          <a:noFill/>
          <a:ln/>
        </p:spPr>
        <p:txBody>
          <a:bodyPr wrap="squar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Projenin teknik altyapısı, modern web geliştirme standartlarına uygun olarak seçilmiştir. Flask'ın hafif yapısı ve MongoDB'nin esnekliği, hızlı geliştirme ve ölçeklenebilirlik sağlamaktadır. Yapay zeka entegrasyonları ise esneklik sunarak farklı LLM'ler arasında seçim yapma imkanı tanımaktadır.</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5559" y="523518"/>
            <a:ext cx="4754285" cy="594241"/>
          </a:xfrm>
          <a:prstGeom prst="rect">
            <a:avLst/>
          </a:prstGeom>
          <a:noFill/>
          <a:ln/>
        </p:spPr>
        <p:txBody>
          <a:bodyPr wrap="none" lIns="0" tIns="0" rIns="0" bIns="0" rtlCol="0" anchor="t"/>
          <a:lstStyle/>
          <a:p>
            <a:pPr marL="0" indent="0" algn="l">
              <a:lnSpc>
                <a:spcPts val="4650"/>
              </a:lnSpc>
              <a:buNone/>
            </a:pPr>
            <a:r>
              <a:rPr lang="en-US" sz="3700" dirty="0">
                <a:solidFill>
                  <a:srgbClr val="97B8FF"/>
                </a:solidFill>
                <a:latin typeface="Sora Medium" pitchFamily="34" charset="0"/>
                <a:ea typeface="Sora Medium" pitchFamily="34" charset="-122"/>
                <a:cs typeface="Sora Medium" pitchFamily="34" charset="-120"/>
              </a:rPr>
              <a:t>Özellikler</a:t>
            </a:r>
            <a:endParaRPr lang="en-US" sz="3700" dirty="0"/>
          </a:p>
        </p:txBody>
      </p:sp>
      <p:sp>
        <p:nvSpPr>
          <p:cNvPr id="4" name="Shape 1"/>
          <p:cNvSpPr/>
          <p:nvPr/>
        </p:nvSpPr>
        <p:spPr>
          <a:xfrm>
            <a:off x="665559" y="1402913"/>
            <a:ext cx="427792" cy="427792"/>
          </a:xfrm>
          <a:prstGeom prst="roundRect">
            <a:avLst>
              <a:gd name="adj" fmla="val 6668"/>
            </a:avLst>
          </a:prstGeom>
          <a:solidFill>
            <a:srgbClr val="26262B"/>
          </a:solidFill>
          <a:ln/>
        </p:spPr>
      </p:sp>
      <p:pic>
        <p:nvPicPr>
          <p:cNvPr id="5" name="Image 1" descr="preencoded.png"/>
          <p:cNvPicPr>
            <a:picLocks noChangeAspect="1"/>
          </p:cNvPicPr>
          <p:nvPr/>
        </p:nvPicPr>
        <p:blipFill>
          <a:blip r:embed="rId4"/>
          <a:stretch>
            <a:fillRect/>
          </a:stretch>
        </p:blipFill>
        <p:spPr>
          <a:xfrm>
            <a:off x="736818" y="1438513"/>
            <a:ext cx="285155" cy="356473"/>
          </a:xfrm>
          <a:prstGeom prst="rect">
            <a:avLst/>
          </a:prstGeom>
        </p:spPr>
      </p:pic>
      <p:sp>
        <p:nvSpPr>
          <p:cNvPr id="6" name="Text 2"/>
          <p:cNvSpPr/>
          <p:nvPr/>
        </p:nvSpPr>
        <p:spPr>
          <a:xfrm>
            <a:off x="1283494" y="1468279"/>
            <a:ext cx="2377083" cy="297180"/>
          </a:xfrm>
          <a:prstGeom prst="rect">
            <a:avLst/>
          </a:prstGeom>
          <a:noFill/>
          <a:ln/>
        </p:spPr>
        <p:txBody>
          <a:bodyPr wrap="none" lIns="0" tIns="0" rIns="0" bIns="0" rtlCol="0" anchor="t"/>
          <a:lstStyle/>
          <a:p>
            <a:pPr marL="0" indent="0" algn="l">
              <a:lnSpc>
                <a:spcPts val="2300"/>
              </a:lnSpc>
              <a:buNone/>
            </a:pPr>
            <a:r>
              <a:rPr lang="en-US" sz="1850" dirty="0">
                <a:solidFill>
                  <a:srgbClr val="E0D6DE"/>
                </a:solidFill>
                <a:latin typeface="Sora Medium" pitchFamily="34" charset="0"/>
                <a:ea typeface="Sora Medium" pitchFamily="34" charset="-122"/>
                <a:cs typeface="Sora Medium" pitchFamily="34" charset="-120"/>
              </a:rPr>
              <a:t>Kullanıcı Yönetimi</a:t>
            </a:r>
            <a:endParaRPr lang="en-US" sz="1850" dirty="0"/>
          </a:p>
        </p:txBody>
      </p:sp>
      <p:sp>
        <p:nvSpPr>
          <p:cNvPr id="7" name="Text 3"/>
          <p:cNvSpPr/>
          <p:nvPr/>
        </p:nvSpPr>
        <p:spPr>
          <a:xfrm>
            <a:off x="1283494" y="1879521"/>
            <a:ext cx="7194947" cy="608409"/>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Öğrenci ve öğretmen rolleri, güvenli giriş/çıkış, profil yönetimi ve şifre sıfırlama özelliklerini içerir.</a:t>
            </a:r>
            <a:endParaRPr lang="en-US" sz="1450" dirty="0"/>
          </a:p>
        </p:txBody>
      </p:sp>
      <p:sp>
        <p:nvSpPr>
          <p:cNvPr id="8" name="Shape 4"/>
          <p:cNvSpPr/>
          <p:nvPr/>
        </p:nvSpPr>
        <p:spPr>
          <a:xfrm>
            <a:off x="665559" y="2868216"/>
            <a:ext cx="427792" cy="427792"/>
          </a:xfrm>
          <a:prstGeom prst="roundRect">
            <a:avLst>
              <a:gd name="adj" fmla="val 6668"/>
            </a:avLst>
          </a:prstGeom>
          <a:solidFill>
            <a:srgbClr val="26262B"/>
          </a:solidFill>
          <a:ln/>
        </p:spPr>
      </p:sp>
      <p:pic>
        <p:nvPicPr>
          <p:cNvPr id="9" name="Image 2" descr="preencoded.png"/>
          <p:cNvPicPr>
            <a:picLocks noChangeAspect="1"/>
          </p:cNvPicPr>
          <p:nvPr/>
        </p:nvPicPr>
        <p:blipFill>
          <a:blip r:embed="rId5"/>
          <a:stretch>
            <a:fillRect/>
          </a:stretch>
        </p:blipFill>
        <p:spPr>
          <a:xfrm>
            <a:off x="736818" y="2903815"/>
            <a:ext cx="285155" cy="356473"/>
          </a:xfrm>
          <a:prstGeom prst="rect">
            <a:avLst/>
          </a:prstGeom>
        </p:spPr>
      </p:pic>
      <p:sp>
        <p:nvSpPr>
          <p:cNvPr id="10" name="Text 5"/>
          <p:cNvSpPr/>
          <p:nvPr/>
        </p:nvSpPr>
        <p:spPr>
          <a:xfrm>
            <a:off x="1283494" y="2933581"/>
            <a:ext cx="2377083" cy="297180"/>
          </a:xfrm>
          <a:prstGeom prst="rect">
            <a:avLst/>
          </a:prstGeom>
          <a:noFill/>
          <a:ln/>
        </p:spPr>
        <p:txBody>
          <a:bodyPr wrap="none" lIns="0" tIns="0" rIns="0" bIns="0" rtlCol="0" anchor="t"/>
          <a:lstStyle/>
          <a:p>
            <a:pPr marL="0" indent="0" algn="l">
              <a:lnSpc>
                <a:spcPts val="2300"/>
              </a:lnSpc>
              <a:buNone/>
            </a:pPr>
            <a:r>
              <a:rPr lang="en-US" sz="1850" dirty="0">
                <a:solidFill>
                  <a:srgbClr val="E0D6DE"/>
                </a:solidFill>
                <a:latin typeface="Sora Medium" pitchFamily="34" charset="0"/>
                <a:ea typeface="Sora Medium" pitchFamily="34" charset="-122"/>
                <a:cs typeface="Sora Medium" pitchFamily="34" charset="-120"/>
              </a:rPr>
              <a:t>Doküman İşleme</a:t>
            </a:r>
            <a:endParaRPr lang="en-US" sz="1850" dirty="0"/>
          </a:p>
        </p:txBody>
      </p:sp>
      <p:sp>
        <p:nvSpPr>
          <p:cNvPr id="11" name="Text 6"/>
          <p:cNvSpPr/>
          <p:nvPr/>
        </p:nvSpPr>
        <p:spPr>
          <a:xfrm>
            <a:off x="1283494" y="3344823"/>
            <a:ext cx="7194947" cy="608409"/>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PDF yükleme, otomatik analiz, çoklu dosya desteği ve dosya organizasyonu sağlar.</a:t>
            </a:r>
            <a:endParaRPr lang="en-US" sz="1450" dirty="0"/>
          </a:p>
        </p:txBody>
      </p:sp>
      <p:sp>
        <p:nvSpPr>
          <p:cNvPr id="12" name="Shape 7"/>
          <p:cNvSpPr/>
          <p:nvPr/>
        </p:nvSpPr>
        <p:spPr>
          <a:xfrm>
            <a:off x="665559" y="4333518"/>
            <a:ext cx="427792" cy="427792"/>
          </a:xfrm>
          <a:prstGeom prst="roundRect">
            <a:avLst>
              <a:gd name="adj" fmla="val 6668"/>
            </a:avLst>
          </a:prstGeom>
          <a:solidFill>
            <a:srgbClr val="26262B"/>
          </a:solidFill>
          <a:ln/>
        </p:spPr>
      </p:sp>
      <p:pic>
        <p:nvPicPr>
          <p:cNvPr id="13" name="Image 3" descr="preencoded.png"/>
          <p:cNvPicPr>
            <a:picLocks noChangeAspect="1"/>
          </p:cNvPicPr>
          <p:nvPr/>
        </p:nvPicPr>
        <p:blipFill>
          <a:blip r:embed="rId6"/>
          <a:stretch>
            <a:fillRect/>
          </a:stretch>
        </p:blipFill>
        <p:spPr>
          <a:xfrm>
            <a:off x="736818" y="4369118"/>
            <a:ext cx="285155" cy="356473"/>
          </a:xfrm>
          <a:prstGeom prst="rect">
            <a:avLst/>
          </a:prstGeom>
        </p:spPr>
      </p:pic>
      <p:sp>
        <p:nvSpPr>
          <p:cNvPr id="14" name="Text 8"/>
          <p:cNvSpPr/>
          <p:nvPr/>
        </p:nvSpPr>
        <p:spPr>
          <a:xfrm>
            <a:off x="1283494" y="4398883"/>
            <a:ext cx="2377083" cy="297180"/>
          </a:xfrm>
          <a:prstGeom prst="rect">
            <a:avLst/>
          </a:prstGeom>
          <a:noFill/>
          <a:ln/>
        </p:spPr>
        <p:txBody>
          <a:bodyPr wrap="none" lIns="0" tIns="0" rIns="0" bIns="0" rtlCol="0" anchor="t"/>
          <a:lstStyle/>
          <a:p>
            <a:pPr marL="0" indent="0" algn="l">
              <a:lnSpc>
                <a:spcPts val="2300"/>
              </a:lnSpc>
              <a:buNone/>
            </a:pPr>
            <a:r>
              <a:rPr lang="en-US" sz="1850" dirty="0">
                <a:solidFill>
                  <a:srgbClr val="E0D6DE"/>
                </a:solidFill>
                <a:latin typeface="Sora Medium" pitchFamily="34" charset="0"/>
                <a:ea typeface="Sora Medium" pitchFamily="34" charset="-122"/>
                <a:cs typeface="Sora Medium" pitchFamily="34" charset="-120"/>
              </a:rPr>
              <a:t>Proje Yönetimi</a:t>
            </a:r>
            <a:endParaRPr lang="en-US" sz="1850" dirty="0"/>
          </a:p>
        </p:txBody>
      </p:sp>
      <p:sp>
        <p:nvSpPr>
          <p:cNvPr id="15" name="Text 9"/>
          <p:cNvSpPr/>
          <p:nvPr/>
        </p:nvSpPr>
        <p:spPr>
          <a:xfrm>
            <a:off x="1283494" y="4810125"/>
            <a:ext cx="7194947" cy="608409"/>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Proje oluşturma, düzenleme, grup çalışması desteği, ilerleme takibi ve geri bildirim sistemi sunar.</a:t>
            </a:r>
            <a:endParaRPr lang="en-US" sz="1450" dirty="0"/>
          </a:p>
        </p:txBody>
      </p:sp>
      <p:sp>
        <p:nvSpPr>
          <p:cNvPr id="16" name="Shape 10"/>
          <p:cNvSpPr/>
          <p:nvPr/>
        </p:nvSpPr>
        <p:spPr>
          <a:xfrm>
            <a:off x="665559" y="5798820"/>
            <a:ext cx="427792" cy="427792"/>
          </a:xfrm>
          <a:prstGeom prst="roundRect">
            <a:avLst>
              <a:gd name="adj" fmla="val 6668"/>
            </a:avLst>
          </a:prstGeom>
          <a:solidFill>
            <a:srgbClr val="26262B"/>
          </a:solidFill>
          <a:ln/>
        </p:spPr>
      </p:sp>
      <p:pic>
        <p:nvPicPr>
          <p:cNvPr id="17" name="Image 4" descr="preencoded.png"/>
          <p:cNvPicPr>
            <a:picLocks noChangeAspect="1"/>
          </p:cNvPicPr>
          <p:nvPr/>
        </p:nvPicPr>
        <p:blipFill>
          <a:blip r:embed="rId7"/>
          <a:stretch>
            <a:fillRect/>
          </a:stretch>
        </p:blipFill>
        <p:spPr>
          <a:xfrm>
            <a:off x="736818" y="5834420"/>
            <a:ext cx="285155" cy="356473"/>
          </a:xfrm>
          <a:prstGeom prst="rect">
            <a:avLst/>
          </a:prstGeom>
        </p:spPr>
      </p:pic>
      <p:sp>
        <p:nvSpPr>
          <p:cNvPr id="18" name="Text 11"/>
          <p:cNvSpPr/>
          <p:nvPr/>
        </p:nvSpPr>
        <p:spPr>
          <a:xfrm>
            <a:off x="1283494" y="5864185"/>
            <a:ext cx="2377083" cy="297180"/>
          </a:xfrm>
          <a:prstGeom prst="rect">
            <a:avLst/>
          </a:prstGeom>
          <a:noFill/>
          <a:ln/>
        </p:spPr>
        <p:txBody>
          <a:bodyPr wrap="none" lIns="0" tIns="0" rIns="0" bIns="0" rtlCol="0" anchor="t"/>
          <a:lstStyle/>
          <a:p>
            <a:pPr marL="0" indent="0" algn="l">
              <a:lnSpc>
                <a:spcPts val="2300"/>
              </a:lnSpc>
              <a:buNone/>
            </a:pPr>
            <a:r>
              <a:rPr lang="en-US" sz="1850" dirty="0">
                <a:solidFill>
                  <a:srgbClr val="E0D6DE"/>
                </a:solidFill>
                <a:latin typeface="Sora Medium" pitchFamily="34" charset="0"/>
                <a:ea typeface="Sora Medium" pitchFamily="34" charset="-122"/>
                <a:cs typeface="Sora Medium" pitchFamily="34" charset="-120"/>
              </a:rPr>
              <a:t>Analiz Özellikleri</a:t>
            </a:r>
            <a:endParaRPr lang="en-US" sz="1850" dirty="0"/>
          </a:p>
        </p:txBody>
      </p:sp>
      <p:sp>
        <p:nvSpPr>
          <p:cNvPr id="19" name="Text 12"/>
          <p:cNvSpPr/>
          <p:nvPr/>
        </p:nvSpPr>
        <p:spPr>
          <a:xfrm>
            <a:off x="1283494" y="6275427"/>
            <a:ext cx="7194947" cy="304205"/>
          </a:xfrm>
          <a:prstGeom prst="rect">
            <a:avLst/>
          </a:prstGeom>
          <a:noFill/>
          <a:ln/>
        </p:spPr>
        <p:txBody>
          <a:bodyPr wrap="non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Yapay zeka destekli içerik analizi, özetleme, intihal kontrolü ve öneriler sunar.</a:t>
            </a:r>
            <a:endParaRPr lang="en-US" sz="1450" dirty="0"/>
          </a:p>
        </p:txBody>
      </p:sp>
      <p:sp>
        <p:nvSpPr>
          <p:cNvPr id="20" name="Text 13"/>
          <p:cNvSpPr/>
          <p:nvPr/>
        </p:nvSpPr>
        <p:spPr>
          <a:xfrm>
            <a:off x="665559" y="6793468"/>
            <a:ext cx="7812881" cy="912614"/>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Smart Doc Insight, kullanıcıların ihtiyaçlarını karşılayacak şekilde geniş bir özellik yelpazesi sunmaktadır. Her bir özellik, kullanıcı deneyimini optimize etmek ve proje değerlendirme süreçlerini kolaylaştırmak amacıyla titizlikle tasarlanmıştır.</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43175"/>
          </a:xfrm>
          <a:prstGeom prst="rect">
            <a:avLst/>
          </a:prstGeom>
        </p:spPr>
      </p:pic>
      <p:sp>
        <p:nvSpPr>
          <p:cNvPr id="3" name="Text 0"/>
          <p:cNvSpPr/>
          <p:nvPr/>
        </p:nvSpPr>
        <p:spPr>
          <a:xfrm>
            <a:off x="711994" y="3265527"/>
            <a:ext cx="5086350" cy="635794"/>
          </a:xfrm>
          <a:prstGeom prst="rect">
            <a:avLst/>
          </a:prstGeom>
          <a:noFill/>
          <a:ln/>
        </p:spPr>
        <p:txBody>
          <a:bodyPr wrap="none" lIns="0" tIns="0" rIns="0" bIns="0" rtlCol="0" anchor="t"/>
          <a:lstStyle/>
          <a:p>
            <a:pPr marL="0" indent="0" algn="l">
              <a:lnSpc>
                <a:spcPts val="5000"/>
              </a:lnSpc>
              <a:buNone/>
            </a:pPr>
            <a:r>
              <a:rPr lang="en-US" sz="4000" dirty="0">
                <a:solidFill>
                  <a:srgbClr val="97B8FF"/>
                </a:solidFill>
                <a:latin typeface="Sora Medium" pitchFamily="34" charset="0"/>
                <a:ea typeface="Sora Medium" pitchFamily="34" charset="-122"/>
                <a:cs typeface="Sora Medium" pitchFamily="34" charset="-120"/>
              </a:rPr>
              <a:t>Veritabanı Yapısı</a:t>
            </a:r>
            <a:endParaRPr lang="en-US" sz="4000" dirty="0"/>
          </a:p>
        </p:txBody>
      </p:sp>
      <p:sp>
        <p:nvSpPr>
          <p:cNvPr id="4" name="Shape 1"/>
          <p:cNvSpPr/>
          <p:nvPr/>
        </p:nvSpPr>
        <p:spPr>
          <a:xfrm>
            <a:off x="711994" y="4206478"/>
            <a:ext cx="13206412" cy="2420779"/>
          </a:xfrm>
          <a:prstGeom prst="roundRect">
            <a:avLst>
              <a:gd name="adj" fmla="val 1261"/>
            </a:avLst>
          </a:prstGeom>
          <a:noFill/>
          <a:ln w="7620">
            <a:solidFill>
              <a:srgbClr val="FFFFFF">
                <a:alpha val="24000"/>
              </a:srgbClr>
            </a:solidFill>
            <a:prstDash val="solid"/>
          </a:ln>
        </p:spPr>
      </p:sp>
      <p:sp>
        <p:nvSpPr>
          <p:cNvPr id="5" name="Shape 2"/>
          <p:cNvSpPr/>
          <p:nvPr/>
        </p:nvSpPr>
        <p:spPr>
          <a:xfrm>
            <a:off x="719614" y="4214098"/>
            <a:ext cx="13191173" cy="910352"/>
          </a:xfrm>
          <a:prstGeom prst="rect">
            <a:avLst/>
          </a:prstGeom>
          <a:solidFill>
            <a:srgbClr val="FFFFFF">
              <a:alpha val="4000"/>
            </a:srgbClr>
          </a:solidFill>
          <a:ln/>
        </p:spPr>
      </p:sp>
      <p:sp>
        <p:nvSpPr>
          <p:cNvPr id="6" name="Text 3"/>
          <p:cNvSpPr/>
          <p:nvPr/>
        </p:nvSpPr>
        <p:spPr>
          <a:xfrm>
            <a:off x="922972" y="4343757"/>
            <a:ext cx="6185059" cy="325517"/>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Noto Sans TC" pitchFamily="34" charset="0"/>
                <a:ea typeface="Noto Sans TC" pitchFamily="34" charset="-122"/>
                <a:cs typeface="Noto Sans TC" pitchFamily="34" charset="-120"/>
              </a:rPr>
              <a:t>Users</a:t>
            </a:r>
            <a:endParaRPr lang="en-US" sz="1600" dirty="0"/>
          </a:p>
        </p:txBody>
      </p:sp>
      <p:sp>
        <p:nvSpPr>
          <p:cNvPr id="7" name="Text 4"/>
          <p:cNvSpPr/>
          <p:nvPr/>
        </p:nvSpPr>
        <p:spPr>
          <a:xfrm>
            <a:off x="7522369" y="4343757"/>
            <a:ext cx="6185059" cy="651034"/>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Noto Sans TC" pitchFamily="34" charset="0"/>
                <a:ea typeface="Noto Sans TC" pitchFamily="34" charset="-122"/>
                <a:cs typeface="Noto Sans TC" pitchFamily="34" charset="-120"/>
              </a:rPr>
              <a:t>Kullanıcı bilgilerini (username, email, password_hash, role) saklar.</a:t>
            </a:r>
            <a:endParaRPr lang="en-US" sz="1600" dirty="0"/>
          </a:p>
        </p:txBody>
      </p:sp>
      <p:sp>
        <p:nvSpPr>
          <p:cNvPr id="8" name="Shape 5"/>
          <p:cNvSpPr/>
          <p:nvPr/>
        </p:nvSpPr>
        <p:spPr>
          <a:xfrm>
            <a:off x="719614" y="5124450"/>
            <a:ext cx="13191173" cy="910352"/>
          </a:xfrm>
          <a:prstGeom prst="rect">
            <a:avLst/>
          </a:prstGeom>
          <a:solidFill>
            <a:srgbClr val="000000">
              <a:alpha val="4000"/>
            </a:srgbClr>
          </a:solidFill>
          <a:ln/>
        </p:spPr>
      </p:sp>
      <p:sp>
        <p:nvSpPr>
          <p:cNvPr id="9" name="Text 6"/>
          <p:cNvSpPr/>
          <p:nvPr/>
        </p:nvSpPr>
        <p:spPr>
          <a:xfrm>
            <a:off x="922972" y="5254109"/>
            <a:ext cx="6185059" cy="325517"/>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Noto Sans TC" pitchFamily="34" charset="0"/>
                <a:ea typeface="Noto Sans TC" pitchFamily="34" charset="-122"/>
                <a:cs typeface="Noto Sans TC" pitchFamily="34" charset="-120"/>
              </a:rPr>
              <a:t>Projects</a:t>
            </a:r>
            <a:endParaRPr lang="en-US" sz="1600" dirty="0"/>
          </a:p>
        </p:txBody>
      </p:sp>
      <p:sp>
        <p:nvSpPr>
          <p:cNvPr id="10" name="Text 7"/>
          <p:cNvSpPr/>
          <p:nvPr/>
        </p:nvSpPr>
        <p:spPr>
          <a:xfrm>
            <a:off x="7522369" y="5254109"/>
            <a:ext cx="6185059" cy="651034"/>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Noto Sans TC" pitchFamily="34" charset="0"/>
                <a:ea typeface="Noto Sans TC" pitchFamily="34" charset="-122"/>
                <a:cs typeface="Noto Sans TC" pitchFamily="34" charset="-120"/>
              </a:rPr>
              <a:t>Proje bilgilerini (name, description, group_members, files, analysis) içerir.</a:t>
            </a:r>
            <a:endParaRPr lang="en-US" sz="1600" dirty="0"/>
          </a:p>
        </p:txBody>
      </p:sp>
      <p:sp>
        <p:nvSpPr>
          <p:cNvPr id="11" name="Shape 8"/>
          <p:cNvSpPr/>
          <p:nvPr/>
        </p:nvSpPr>
        <p:spPr>
          <a:xfrm>
            <a:off x="719614" y="6034802"/>
            <a:ext cx="13191173" cy="584835"/>
          </a:xfrm>
          <a:prstGeom prst="rect">
            <a:avLst/>
          </a:prstGeom>
          <a:solidFill>
            <a:srgbClr val="FFFFFF">
              <a:alpha val="4000"/>
            </a:srgbClr>
          </a:solidFill>
          <a:ln/>
        </p:spPr>
      </p:sp>
      <p:sp>
        <p:nvSpPr>
          <p:cNvPr id="12" name="Text 9"/>
          <p:cNvSpPr/>
          <p:nvPr/>
        </p:nvSpPr>
        <p:spPr>
          <a:xfrm>
            <a:off x="922972" y="6164461"/>
            <a:ext cx="6185059" cy="325517"/>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Noto Sans TC" pitchFamily="34" charset="0"/>
                <a:ea typeface="Noto Sans TC" pitchFamily="34" charset="-122"/>
                <a:cs typeface="Noto Sans TC" pitchFamily="34" charset="-120"/>
              </a:rPr>
              <a:t>API Keys</a:t>
            </a:r>
            <a:endParaRPr lang="en-US" sz="1600" dirty="0"/>
          </a:p>
        </p:txBody>
      </p:sp>
      <p:sp>
        <p:nvSpPr>
          <p:cNvPr id="13" name="Text 10"/>
          <p:cNvSpPr/>
          <p:nvPr/>
        </p:nvSpPr>
        <p:spPr>
          <a:xfrm>
            <a:off x="7522369" y="6164461"/>
            <a:ext cx="6185059" cy="325517"/>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Noto Sans TC" pitchFamily="34" charset="0"/>
                <a:ea typeface="Noto Sans TC" pitchFamily="34" charset="-122"/>
                <a:cs typeface="Noto Sans TC" pitchFamily="34" charset="-120"/>
              </a:rPr>
              <a:t>LLM sağlayıcıları için API anahtarlarını depolar.</a:t>
            </a:r>
            <a:endParaRPr lang="en-US" sz="1600" dirty="0"/>
          </a:p>
        </p:txBody>
      </p:sp>
      <p:sp>
        <p:nvSpPr>
          <p:cNvPr id="14" name="Text 11"/>
          <p:cNvSpPr/>
          <p:nvPr/>
        </p:nvSpPr>
        <p:spPr>
          <a:xfrm>
            <a:off x="711994" y="6856095"/>
            <a:ext cx="13206412" cy="651034"/>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Noto Sans TC" pitchFamily="34" charset="0"/>
                <a:ea typeface="Noto Sans TC" pitchFamily="34" charset="-122"/>
                <a:cs typeface="Noto Sans TC" pitchFamily="34" charset="-120"/>
              </a:rPr>
              <a:t>MongoDB'nin doküman tabanlı yapısı, projenin esnek veri modelini desteklemektedir. Bu yapı, hem hızlı veri erişimi sağlar hem de gelecekteki özellikler için kolay genişletilebilirlik imkanı sunar. Veritabanı şeması, kullanım senaryolarına uygun olarak optimize edilmiştir.</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4223" y="611505"/>
            <a:ext cx="4842391" cy="605195"/>
          </a:xfrm>
          <a:prstGeom prst="rect">
            <a:avLst/>
          </a:prstGeom>
          <a:noFill/>
          <a:ln/>
        </p:spPr>
        <p:txBody>
          <a:bodyPr wrap="none" lIns="0" tIns="0" rIns="0" bIns="0" rtlCol="0" anchor="t"/>
          <a:lstStyle/>
          <a:p>
            <a:pPr marL="0" indent="0" algn="l">
              <a:lnSpc>
                <a:spcPts val="4750"/>
              </a:lnSpc>
              <a:buNone/>
            </a:pPr>
            <a:r>
              <a:rPr lang="en-US" sz="3800" dirty="0">
                <a:solidFill>
                  <a:srgbClr val="97B8FF"/>
                </a:solidFill>
                <a:latin typeface="Sora Medium" pitchFamily="34" charset="0"/>
                <a:ea typeface="Sora Medium" pitchFamily="34" charset="-122"/>
                <a:cs typeface="Sora Medium" pitchFamily="34" charset="-120"/>
              </a:rPr>
              <a:t>API ve Endpoint'ler</a:t>
            </a:r>
            <a:endParaRPr lang="en-US" sz="3800" dirty="0"/>
          </a:p>
        </p:txBody>
      </p:sp>
      <p:sp>
        <p:nvSpPr>
          <p:cNvPr id="4" name="Shape 1"/>
          <p:cNvSpPr/>
          <p:nvPr/>
        </p:nvSpPr>
        <p:spPr>
          <a:xfrm>
            <a:off x="6382107" y="1507212"/>
            <a:ext cx="22860" cy="4653201"/>
          </a:xfrm>
          <a:prstGeom prst="roundRect">
            <a:avLst>
              <a:gd name="adj" fmla="val 127098"/>
            </a:avLst>
          </a:prstGeom>
          <a:solidFill>
            <a:srgbClr val="3F3F44"/>
          </a:solidFill>
          <a:ln/>
        </p:spPr>
      </p:sp>
      <p:sp>
        <p:nvSpPr>
          <p:cNvPr id="5" name="Shape 2"/>
          <p:cNvSpPr/>
          <p:nvPr/>
        </p:nvSpPr>
        <p:spPr>
          <a:xfrm>
            <a:off x="6577132" y="1713667"/>
            <a:ext cx="581025" cy="22860"/>
          </a:xfrm>
          <a:prstGeom prst="roundRect">
            <a:avLst>
              <a:gd name="adj" fmla="val 127098"/>
            </a:avLst>
          </a:prstGeom>
          <a:solidFill>
            <a:srgbClr val="3F3F44"/>
          </a:solidFill>
          <a:ln/>
        </p:spPr>
      </p:sp>
      <p:sp>
        <p:nvSpPr>
          <p:cNvPr id="6" name="Shape 3"/>
          <p:cNvSpPr/>
          <p:nvPr/>
        </p:nvSpPr>
        <p:spPr>
          <a:xfrm>
            <a:off x="6164223" y="1507212"/>
            <a:ext cx="435769" cy="435769"/>
          </a:xfrm>
          <a:prstGeom prst="roundRect">
            <a:avLst>
              <a:gd name="adj" fmla="val 6667"/>
            </a:avLst>
          </a:prstGeom>
          <a:solidFill>
            <a:srgbClr val="26262B"/>
          </a:solidFill>
          <a:ln/>
        </p:spPr>
      </p:sp>
      <p:pic>
        <p:nvPicPr>
          <p:cNvPr id="7" name="Image 1" descr="preencoded.png"/>
          <p:cNvPicPr>
            <a:picLocks noChangeAspect="1"/>
          </p:cNvPicPr>
          <p:nvPr/>
        </p:nvPicPr>
        <p:blipFill>
          <a:blip r:embed="rId4"/>
          <a:stretch>
            <a:fillRect/>
          </a:stretch>
        </p:blipFill>
        <p:spPr>
          <a:xfrm>
            <a:off x="6236851" y="1543526"/>
            <a:ext cx="290513" cy="363141"/>
          </a:xfrm>
          <a:prstGeom prst="rect">
            <a:avLst/>
          </a:prstGeom>
        </p:spPr>
      </p:pic>
      <p:sp>
        <p:nvSpPr>
          <p:cNvPr id="8" name="Text 4"/>
          <p:cNvSpPr/>
          <p:nvPr/>
        </p:nvSpPr>
        <p:spPr>
          <a:xfrm>
            <a:off x="7350562" y="1573768"/>
            <a:ext cx="2421136" cy="302657"/>
          </a:xfrm>
          <a:prstGeom prst="rect">
            <a:avLst/>
          </a:prstGeom>
          <a:noFill/>
          <a:ln/>
        </p:spPr>
        <p:txBody>
          <a:bodyPr wrap="none" lIns="0" tIns="0" rIns="0" bIns="0" rtlCol="0" anchor="t"/>
          <a:lstStyle/>
          <a:p>
            <a:pPr marL="0" indent="0" algn="l">
              <a:lnSpc>
                <a:spcPts val="2350"/>
              </a:lnSpc>
              <a:buNone/>
            </a:pPr>
            <a:r>
              <a:rPr lang="en-US" sz="1900" dirty="0">
                <a:solidFill>
                  <a:srgbClr val="E0D6DE"/>
                </a:solidFill>
                <a:latin typeface="Sora Medium" pitchFamily="34" charset="0"/>
                <a:ea typeface="Sora Medium" pitchFamily="34" charset="-122"/>
                <a:cs typeface="Sora Medium" pitchFamily="34" charset="-120"/>
              </a:rPr>
              <a:t>Kimlik Doğrulama</a:t>
            </a:r>
            <a:endParaRPr lang="en-US" sz="1900" dirty="0"/>
          </a:p>
        </p:txBody>
      </p:sp>
      <p:sp>
        <p:nvSpPr>
          <p:cNvPr id="9" name="Text 5"/>
          <p:cNvSpPr/>
          <p:nvPr/>
        </p:nvSpPr>
        <p:spPr>
          <a:xfrm>
            <a:off x="7350562" y="1992630"/>
            <a:ext cx="6602016" cy="309920"/>
          </a:xfrm>
          <a:prstGeom prst="rect">
            <a:avLst/>
          </a:prstGeom>
          <a:noFill/>
          <a:ln/>
        </p:spPr>
        <p:txBody>
          <a:bodyPr wrap="none" lIns="0" tIns="0" rIns="0" bIns="0" rtlCol="0" anchor="t"/>
          <a:lstStyle/>
          <a:p>
            <a:pPr marL="0" indent="0" algn="l">
              <a:lnSpc>
                <a:spcPts val="2400"/>
              </a:lnSpc>
              <a:buNone/>
            </a:pPr>
            <a:r>
              <a:rPr lang="en-US" sz="1500" dirty="0">
                <a:solidFill>
                  <a:srgbClr val="E0D6DE"/>
                </a:solidFill>
                <a:latin typeface="Noto Sans TC" pitchFamily="34" charset="0"/>
                <a:ea typeface="Noto Sans TC" pitchFamily="34" charset="-122"/>
                <a:cs typeface="Noto Sans TC" pitchFamily="34" charset="-120"/>
              </a:rPr>
              <a:t>Kullanıcı girişi, kaydı, çıkışı ve şifre sıfırlama için endpoint'ler.</a:t>
            </a:r>
            <a:endParaRPr lang="en-US" sz="1500" dirty="0"/>
          </a:p>
        </p:txBody>
      </p:sp>
      <p:sp>
        <p:nvSpPr>
          <p:cNvPr id="10" name="Shape 6"/>
          <p:cNvSpPr/>
          <p:nvPr/>
        </p:nvSpPr>
        <p:spPr>
          <a:xfrm>
            <a:off x="6577132" y="2896314"/>
            <a:ext cx="581025" cy="22860"/>
          </a:xfrm>
          <a:prstGeom prst="roundRect">
            <a:avLst>
              <a:gd name="adj" fmla="val 127098"/>
            </a:avLst>
          </a:prstGeom>
          <a:solidFill>
            <a:srgbClr val="3F3F44"/>
          </a:solidFill>
          <a:ln/>
        </p:spPr>
      </p:sp>
      <p:sp>
        <p:nvSpPr>
          <p:cNvPr id="11" name="Shape 7"/>
          <p:cNvSpPr/>
          <p:nvPr/>
        </p:nvSpPr>
        <p:spPr>
          <a:xfrm>
            <a:off x="6164223" y="2689860"/>
            <a:ext cx="435769" cy="435769"/>
          </a:xfrm>
          <a:prstGeom prst="roundRect">
            <a:avLst>
              <a:gd name="adj" fmla="val 6667"/>
            </a:avLst>
          </a:prstGeom>
          <a:solidFill>
            <a:srgbClr val="26262B"/>
          </a:solidFill>
          <a:ln/>
        </p:spPr>
      </p:sp>
      <p:pic>
        <p:nvPicPr>
          <p:cNvPr id="12" name="Image 2" descr="preencoded.png"/>
          <p:cNvPicPr>
            <a:picLocks noChangeAspect="1"/>
          </p:cNvPicPr>
          <p:nvPr/>
        </p:nvPicPr>
        <p:blipFill>
          <a:blip r:embed="rId5"/>
          <a:stretch>
            <a:fillRect/>
          </a:stretch>
        </p:blipFill>
        <p:spPr>
          <a:xfrm>
            <a:off x="6236851" y="2726174"/>
            <a:ext cx="290513" cy="363141"/>
          </a:xfrm>
          <a:prstGeom prst="rect">
            <a:avLst/>
          </a:prstGeom>
        </p:spPr>
      </p:pic>
      <p:sp>
        <p:nvSpPr>
          <p:cNvPr id="13" name="Text 8"/>
          <p:cNvSpPr/>
          <p:nvPr/>
        </p:nvSpPr>
        <p:spPr>
          <a:xfrm>
            <a:off x="7350562" y="2756416"/>
            <a:ext cx="2421136" cy="302657"/>
          </a:xfrm>
          <a:prstGeom prst="rect">
            <a:avLst/>
          </a:prstGeom>
          <a:noFill/>
          <a:ln/>
        </p:spPr>
        <p:txBody>
          <a:bodyPr wrap="none" lIns="0" tIns="0" rIns="0" bIns="0" rtlCol="0" anchor="t"/>
          <a:lstStyle/>
          <a:p>
            <a:pPr marL="0" indent="0" algn="l">
              <a:lnSpc>
                <a:spcPts val="2350"/>
              </a:lnSpc>
              <a:buNone/>
            </a:pPr>
            <a:r>
              <a:rPr lang="en-US" sz="1900" dirty="0">
                <a:solidFill>
                  <a:srgbClr val="E0D6DE"/>
                </a:solidFill>
                <a:latin typeface="Sora Medium" pitchFamily="34" charset="0"/>
                <a:ea typeface="Sora Medium" pitchFamily="34" charset="-122"/>
                <a:cs typeface="Sora Medium" pitchFamily="34" charset="-120"/>
              </a:rPr>
              <a:t>Proje Yönetimi</a:t>
            </a:r>
            <a:endParaRPr lang="en-US" sz="1900" dirty="0"/>
          </a:p>
        </p:txBody>
      </p:sp>
      <p:sp>
        <p:nvSpPr>
          <p:cNvPr id="14" name="Text 9"/>
          <p:cNvSpPr/>
          <p:nvPr/>
        </p:nvSpPr>
        <p:spPr>
          <a:xfrm>
            <a:off x="7350562" y="3175278"/>
            <a:ext cx="6602016" cy="619839"/>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Noto Sans TC" pitchFamily="34" charset="0"/>
                <a:ea typeface="Noto Sans TC" pitchFamily="34" charset="-122"/>
                <a:cs typeface="Noto Sans TC" pitchFamily="34" charset="-120"/>
              </a:rPr>
              <a:t>Projeleri listeleme, oluşturma, görüntüleme, güncelleme ve silme işlemleri.</a:t>
            </a:r>
            <a:endParaRPr lang="en-US" sz="1500" dirty="0"/>
          </a:p>
        </p:txBody>
      </p:sp>
      <p:sp>
        <p:nvSpPr>
          <p:cNvPr id="15" name="Shape 10"/>
          <p:cNvSpPr/>
          <p:nvPr/>
        </p:nvSpPr>
        <p:spPr>
          <a:xfrm>
            <a:off x="6577132" y="4388882"/>
            <a:ext cx="581025" cy="22860"/>
          </a:xfrm>
          <a:prstGeom prst="roundRect">
            <a:avLst>
              <a:gd name="adj" fmla="val 127098"/>
            </a:avLst>
          </a:prstGeom>
          <a:solidFill>
            <a:srgbClr val="3F3F44"/>
          </a:solidFill>
          <a:ln/>
        </p:spPr>
      </p:sp>
      <p:sp>
        <p:nvSpPr>
          <p:cNvPr id="16" name="Shape 11"/>
          <p:cNvSpPr/>
          <p:nvPr/>
        </p:nvSpPr>
        <p:spPr>
          <a:xfrm>
            <a:off x="6164223" y="4182428"/>
            <a:ext cx="435769" cy="435769"/>
          </a:xfrm>
          <a:prstGeom prst="roundRect">
            <a:avLst>
              <a:gd name="adj" fmla="val 6667"/>
            </a:avLst>
          </a:prstGeom>
          <a:solidFill>
            <a:srgbClr val="26262B"/>
          </a:solidFill>
          <a:ln/>
        </p:spPr>
      </p:sp>
      <p:pic>
        <p:nvPicPr>
          <p:cNvPr id="17" name="Image 3" descr="preencoded.png"/>
          <p:cNvPicPr>
            <a:picLocks noChangeAspect="1"/>
          </p:cNvPicPr>
          <p:nvPr/>
        </p:nvPicPr>
        <p:blipFill>
          <a:blip r:embed="rId6"/>
          <a:stretch>
            <a:fillRect/>
          </a:stretch>
        </p:blipFill>
        <p:spPr>
          <a:xfrm>
            <a:off x="6236851" y="4218742"/>
            <a:ext cx="290513" cy="363141"/>
          </a:xfrm>
          <a:prstGeom prst="rect">
            <a:avLst/>
          </a:prstGeom>
        </p:spPr>
      </p:pic>
      <p:sp>
        <p:nvSpPr>
          <p:cNvPr id="18" name="Text 12"/>
          <p:cNvSpPr/>
          <p:nvPr/>
        </p:nvSpPr>
        <p:spPr>
          <a:xfrm>
            <a:off x="7350562" y="4248983"/>
            <a:ext cx="2421136" cy="302657"/>
          </a:xfrm>
          <a:prstGeom prst="rect">
            <a:avLst/>
          </a:prstGeom>
          <a:noFill/>
          <a:ln/>
        </p:spPr>
        <p:txBody>
          <a:bodyPr wrap="none" lIns="0" tIns="0" rIns="0" bIns="0" rtlCol="0" anchor="t"/>
          <a:lstStyle/>
          <a:p>
            <a:pPr marL="0" indent="0" algn="l">
              <a:lnSpc>
                <a:spcPts val="2350"/>
              </a:lnSpc>
              <a:buNone/>
            </a:pPr>
            <a:r>
              <a:rPr lang="en-US" sz="1900" dirty="0">
                <a:solidFill>
                  <a:srgbClr val="E0D6DE"/>
                </a:solidFill>
                <a:latin typeface="Sora Medium" pitchFamily="34" charset="0"/>
                <a:ea typeface="Sora Medium" pitchFamily="34" charset="-122"/>
                <a:cs typeface="Sora Medium" pitchFamily="34" charset="-120"/>
              </a:rPr>
              <a:t>Dosya İşlemleri</a:t>
            </a:r>
            <a:endParaRPr lang="en-US" sz="1900" dirty="0"/>
          </a:p>
        </p:txBody>
      </p:sp>
      <p:sp>
        <p:nvSpPr>
          <p:cNvPr id="19" name="Text 13"/>
          <p:cNvSpPr/>
          <p:nvPr/>
        </p:nvSpPr>
        <p:spPr>
          <a:xfrm>
            <a:off x="7350562" y="4667845"/>
            <a:ext cx="6602016" cy="309920"/>
          </a:xfrm>
          <a:prstGeom prst="rect">
            <a:avLst/>
          </a:prstGeom>
          <a:noFill/>
          <a:ln/>
        </p:spPr>
        <p:txBody>
          <a:bodyPr wrap="none" lIns="0" tIns="0" rIns="0" bIns="0" rtlCol="0" anchor="t"/>
          <a:lstStyle/>
          <a:p>
            <a:pPr marL="0" indent="0" algn="l">
              <a:lnSpc>
                <a:spcPts val="2400"/>
              </a:lnSpc>
              <a:buNone/>
            </a:pPr>
            <a:r>
              <a:rPr lang="en-US" sz="1500" dirty="0">
                <a:solidFill>
                  <a:srgbClr val="E0D6DE"/>
                </a:solidFill>
                <a:latin typeface="Noto Sans TC" pitchFamily="34" charset="0"/>
                <a:ea typeface="Noto Sans TC" pitchFamily="34" charset="-122"/>
                <a:cs typeface="Noto Sans TC" pitchFamily="34" charset="-120"/>
              </a:rPr>
              <a:t>Dosya yükleme, listeleme ve silme gibi doküman yönetim fonksiyonları.</a:t>
            </a:r>
            <a:endParaRPr lang="en-US" sz="1500" dirty="0"/>
          </a:p>
        </p:txBody>
      </p:sp>
      <p:sp>
        <p:nvSpPr>
          <p:cNvPr id="20" name="Shape 14"/>
          <p:cNvSpPr/>
          <p:nvPr/>
        </p:nvSpPr>
        <p:spPr>
          <a:xfrm>
            <a:off x="6577132" y="5571530"/>
            <a:ext cx="581025" cy="22860"/>
          </a:xfrm>
          <a:prstGeom prst="roundRect">
            <a:avLst>
              <a:gd name="adj" fmla="val 127098"/>
            </a:avLst>
          </a:prstGeom>
          <a:solidFill>
            <a:srgbClr val="3F3F44"/>
          </a:solidFill>
          <a:ln/>
        </p:spPr>
      </p:sp>
      <p:sp>
        <p:nvSpPr>
          <p:cNvPr id="21" name="Shape 15"/>
          <p:cNvSpPr/>
          <p:nvPr/>
        </p:nvSpPr>
        <p:spPr>
          <a:xfrm>
            <a:off x="6164223" y="5365075"/>
            <a:ext cx="435769" cy="435769"/>
          </a:xfrm>
          <a:prstGeom prst="roundRect">
            <a:avLst>
              <a:gd name="adj" fmla="val 6667"/>
            </a:avLst>
          </a:prstGeom>
          <a:solidFill>
            <a:srgbClr val="26262B"/>
          </a:solidFill>
          <a:ln/>
        </p:spPr>
      </p:sp>
      <p:pic>
        <p:nvPicPr>
          <p:cNvPr id="22" name="Image 4" descr="preencoded.png"/>
          <p:cNvPicPr>
            <a:picLocks noChangeAspect="1"/>
          </p:cNvPicPr>
          <p:nvPr/>
        </p:nvPicPr>
        <p:blipFill>
          <a:blip r:embed="rId7"/>
          <a:stretch>
            <a:fillRect/>
          </a:stretch>
        </p:blipFill>
        <p:spPr>
          <a:xfrm>
            <a:off x="6236851" y="5401389"/>
            <a:ext cx="290513" cy="363141"/>
          </a:xfrm>
          <a:prstGeom prst="rect">
            <a:avLst/>
          </a:prstGeom>
        </p:spPr>
      </p:pic>
      <p:sp>
        <p:nvSpPr>
          <p:cNvPr id="23" name="Text 16"/>
          <p:cNvSpPr/>
          <p:nvPr/>
        </p:nvSpPr>
        <p:spPr>
          <a:xfrm>
            <a:off x="7350562" y="5431631"/>
            <a:ext cx="2421136" cy="302657"/>
          </a:xfrm>
          <a:prstGeom prst="rect">
            <a:avLst/>
          </a:prstGeom>
          <a:noFill/>
          <a:ln/>
        </p:spPr>
        <p:txBody>
          <a:bodyPr wrap="none" lIns="0" tIns="0" rIns="0" bIns="0" rtlCol="0" anchor="t"/>
          <a:lstStyle/>
          <a:p>
            <a:pPr marL="0" indent="0" algn="l">
              <a:lnSpc>
                <a:spcPts val="2350"/>
              </a:lnSpc>
              <a:buNone/>
            </a:pPr>
            <a:r>
              <a:rPr lang="en-US" sz="1900" dirty="0">
                <a:solidFill>
                  <a:srgbClr val="E0D6DE"/>
                </a:solidFill>
                <a:latin typeface="Sora Medium" pitchFamily="34" charset="0"/>
                <a:ea typeface="Sora Medium" pitchFamily="34" charset="-122"/>
                <a:cs typeface="Sora Medium" pitchFamily="34" charset="-120"/>
              </a:rPr>
              <a:t>Analiz İşlemleri</a:t>
            </a:r>
            <a:endParaRPr lang="en-US" sz="1900" dirty="0"/>
          </a:p>
        </p:txBody>
      </p:sp>
      <p:sp>
        <p:nvSpPr>
          <p:cNvPr id="24" name="Text 17"/>
          <p:cNvSpPr/>
          <p:nvPr/>
        </p:nvSpPr>
        <p:spPr>
          <a:xfrm>
            <a:off x="7350562" y="5850493"/>
            <a:ext cx="6602016" cy="309920"/>
          </a:xfrm>
          <a:prstGeom prst="rect">
            <a:avLst/>
          </a:prstGeom>
          <a:noFill/>
          <a:ln/>
        </p:spPr>
        <p:txBody>
          <a:bodyPr wrap="none" lIns="0" tIns="0" rIns="0" bIns="0" rtlCol="0" anchor="t"/>
          <a:lstStyle/>
          <a:p>
            <a:pPr marL="0" indent="0" algn="l">
              <a:lnSpc>
                <a:spcPts val="2400"/>
              </a:lnSpc>
              <a:buNone/>
            </a:pPr>
            <a:r>
              <a:rPr lang="en-US" sz="1500" dirty="0">
                <a:solidFill>
                  <a:srgbClr val="E0D6DE"/>
                </a:solidFill>
                <a:latin typeface="Noto Sans TC" pitchFamily="34" charset="0"/>
                <a:ea typeface="Noto Sans TC" pitchFamily="34" charset="-122"/>
                <a:cs typeface="Noto Sans TC" pitchFamily="34" charset="-120"/>
              </a:rPr>
              <a:t>Yapay zeka analizini başlatma ve sonuçlarını alma.</a:t>
            </a:r>
            <a:endParaRPr lang="en-US" sz="1500" dirty="0"/>
          </a:p>
        </p:txBody>
      </p:sp>
      <p:sp>
        <p:nvSpPr>
          <p:cNvPr id="25" name="Text 18"/>
          <p:cNvSpPr/>
          <p:nvPr/>
        </p:nvSpPr>
        <p:spPr>
          <a:xfrm>
            <a:off x="6164223" y="6378297"/>
            <a:ext cx="7788354" cy="1239679"/>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Noto Sans TC" pitchFamily="34" charset="0"/>
                <a:ea typeface="Noto Sans TC" pitchFamily="34" charset="-122"/>
                <a:cs typeface="Noto Sans TC" pitchFamily="34" charset="-120"/>
              </a:rPr>
              <a:t>API endpoint'leri, uygulamanın farklı modülleri arasında güvenli ve verimli iletişimi sağlamak üzere tasarlanmıştır. Her bir endpoint, belirli bir işlevselliği yerine getirir ve RESTful prensiplerine uygun olarak geliştirilmiştir. Bu yapı, hem istemci tarafı uygulamaları hem de gelecekteki entegrasyonlar için sağlam bir temel sunar.</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2891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Güvenlik Önlemleri</a:t>
            </a:r>
            <a:endParaRPr lang="en-US" sz="4450" dirty="0"/>
          </a:p>
        </p:txBody>
      </p:sp>
      <p:pic>
        <p:nvPicPr>
          <p:cNvPr id="4" name="Image 1" descr="preencoded.png"/>
          <p:cNvPicPr>
            <a:picLocks noChangeAspect="1"/>
          </p:cNvPicPr>
          <p:nvPr/>
        </p:nvPicPr>
        <p:blipFill>
          <a:blip r:embed="rId4"/>
          <a:stretch>
            <a:fillRect/>
          </a:stretch>
        </p:blipFill>
        <p:spPr>
          <a:xfrm>
            <a:off x="6280190" y="1877854"/>
            <a:ext cx="566976" cy="566976"/>
          </a:xfrm>
          <a:prstGeom prst="rect">
            <a:avLst/>
          </a:prstGeom>
        </p:spPr>
      </p:pic>
      <p:sp>
        <p:nvSpPr>
          <p:cNvPr id="5" name="Text 1"/>
          <p:cNvSpPr/>
          <p:nvPr/>
        </p:nvSpPr>
        <p:spPr>
          <a:xfrm>
            <a:off x="6280190" y="2671643"/>
            <a:ext cx="2329815" cy="708660"/>
          </a:xfrm>
          <a:prstGeom prst="rect">
            <a:avLst/>
          </a:prstGeom>
          <a:noFill/>
          <a:ln/>
        </p:spPr>
        <p:txBody>
          <a:bodyPr wrap="squar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Kimlik Doğrulama</a:t>
            </a:r>
            <a:endParaRPr lang="en-US" sz="2200" dirty="0"/>
          </a:p>
        </p:txBody>
      </p:sp>
      <p:sp>
        <p:nvSpPr>
          <p:cNvPr id="6" name="Text 2"/>
          <p:cNvSpPr/>
          <p:nvPr/>
        </p:nvSpPr>
        <p:spPr>
          <a:xfrm>
            <a:off x="6280190" y="3516392"/>
            <a:ext cx="2329815"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JWT token, şifre hashleme ve güvenli oturum yönetimi ile kullanıcı güvenliği sağlanır.</a:t>
            </a:r>
            <a:endParaRPr lang="en-US" sz="1750" dirty="0"/>
          </a:p>
        </p:txBody>
      </p:sp>
      <p:pic>
        <p:nvPicPr>
          <p:cNvPr id="7" name="Image 2" descr="preencoded.png"/>
          <p:cNvPicPr>
            <a:picLocks noChangeAspect="1"/>
          </p:cNvPicPr>
          <p:nvPr/>
        </p:nvPicPr>
        <p:blipFill>
          <a:blip r:embed="rId5"/>
          <a:stretch>
            <a:fillRect/>
          </a:stretch>
        </p:blipFill>
        <p:spPr>
          <a:xfrm>
            <a:off x="8893493" y="1877854"/>
            <a:ext cx="566976" cy="566976"/>
          </a:xfrm>
          <a:prstGeom prst="rect">
            <a:avLst/>
          </a:prstGeom>
        </p:spPr>
      </p:pic>
      <p:sp>
        <p:nvSpPr>
          <p:cNvPr id="8" name="Text 3"/>
          <p:cNvSpPr/>
          <p:nvPr/>
        </p:nvSpPr>
        <p:spPr>
          <a:xfrm>
            <a:off x="8893493" y="2671643"/>
            <a:ext cx="232981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Veri Güvenliği</a:t>
            </a:r>
            <a:endParaRPr lang="en-US" sz="2200" dirty="0"/>
          </a:p>
        </p:txBody>
      </p:sp>
      <p:sp>
        <p:nvSpPr>
          <p:cNvPr id="9" name="Text 4"/>
          <p:cNvSpPr/>
          <p:nvPr/>
        </p:nvSpPr>
        <p:spPr>
          <a:xfrm>
            <a:off x="8893493" y="3162062"/>
            <a:ext cx="2329815"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API anahtarı şifreleme, hassas veri maskeleme, CORS ve Rate limiting uygulanır.</a:t>
            </a:r>
            <a:endParaRPr lang="en-US" sz="1750" dirty="0"/>
          </a:p>
        </p:txBody>
      </p:sp>
      <p:pic>
        <p:nvPicPr>
          <p:cNvPr id="10" name="Image 3" descr="preencoded.png"/>
          <p:cNvPicPr>
            <a:picLocks noChangeAspect="1"/>
          </p:cNvPicPr>
          <p:nvPr/>
        </p:nvPicPr>
        <p:blipFill>
          <a:blip r:embed="rId6"/>
          <a:stretch>
            <a:fillRect/>
          </a:stretch>
        </p:blipFill>
        <p:spPr>
          <a:xfrm>
            <a:off x="11506795" y="1877854"/>
            <a:ext cx="566976" cy="566976"/>
          </a:xfrm>
          <a:prstGeom prst="rect">
            <a:avLst/>
          </a:prstGeom>
        </p:spPr>
      </p:pic>
      <p:sp>
        <p:nvSpPr>
          <p:cNvPr id="11" name="Text 5"/>
          <p:cNvSpPr/>
          <p:nvPr/>
        </p:nvSpPr>
        <p:spPr>
          <a:xfrm>
            <a:off x="11506795" y="2671643"/>
            <a:ext cx="2329815" cy="708660"/>
          </a:xfrm>
          <a:prstGeom prst="rect">
            <a:avLst/>
          </a:prstGeom>
          <a:noFill/>
          <a:ln/>
        </p:spPr>
        <p:txBody>
          <a:bodyPr wrap="squar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Dosya Güvenliği</a:t>
            </a:r>
            <a:endParaRPr lang="en-US" sz="2200" dirty="0"/>
          </a:p>
        </p:txBody>
      </p:sp>
      <p:sp>
        <p:nvSpPr>
          <p:cNvPr id="12" name="Text 6"/>
          <p:cNvSpPr/>
          <p:nvPr/>
        </p:nvSpPr>
        <p:spPr>
          <a:xfrm>
            <a:off x="11506795" y="3516392"/>
            <a:ext cx="2329815"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Dosya tipi kontrolü, boyut sınırlaması, güvenli isimlendirme ve antivirüs taraması yapılır.</a:t>
            </a:r>
            <a:endParaRPr lang="en-US" sz="1750" dirty="0"/>
          </a:p>
        </p:txBody>
      </p:sp>
      <p:sp>
        <p:nvSpPr>
          <p:cNvPr id="13" name="Text 7"/>
          <p:cNvSpPr/>
          <p:nvPr/>
        </p:nvSpPr>
        <p:spPr>
          <a:xfrm>
            <a:off x="6280190" y="5586055"/>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Güvenlik, Smart Doc Insight projesinin en önemli önceliklerinden biridir. Kullanıcı verilerinin ve dokümanlarının korunması için çok katmanlı güvenlik önlemleri alınmıştır. Kimlik doğrulama, veri şifreleme ve dosya işleme süreçlerinde endüstri standardı güvenlik protokolleri kullanılmaktadır.</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577"/>
          </a:xfrm>
          <a:prstGeom prst="rect">
            <a:avLst/>
          </a:prstGeom>
        </p:spPr>
      </p:pic>
      <p:sp>
        <p:nvSpPr>
          <p:cNvPr id="3" name="Text 0"/>
          <p:cNvSpPr/>
          <p:nvPr/>
        </p:nvSpPr>
        <p:spPr>
          <a:xfrm>
            <a:off x="667464" y="524351"/>
            <a:ext cx="4974431" cy="595908"/>
          </a:xfrm>
          <a:prstGeom prst="rect">
            <a:avLst/>
          </a:prstGeom>
          <a:noFill/>
          <a:ln/>
        </p:spPr>
        <p:txBody>
          <a:bodyPr wrap="none" lIns="0" tIns="0" rIns="0" bIns="0" rtlCol="0" anchor="t"/>
          <a:lstStyle/>
          <a:p>
            <a:pPr marL="0" indent="0" algn="l">
              <a:lnSpc>
                <a:spcPts val="4650"/>
              </a:lnSpc>
              <a:buNone/>
            </a:pPr>
            <a:r>
              <a:rPr lang="en-US" sz="3750" dirty="0">
                <a:solidFill>
                  <a:srgbClr val="97B8FF"/>
                </a:solidFill>
                <a:latin typeface="Sora Medium" pitchFamily="34" charset="0"/>
                <a:ea typeface="Sora Medium" pitchFamily="34" charset="-122"/>
                <a:cs typeface="Sora Medium" pitchFamily="34" charset="-120"/>
              </a:rPr>
              <a:t>Kullanım Senaryoları</a:t>
            </a:r>
            <a:endParaRPr lang="en-US" sz="3750" dirty="0"/>
          </a:p>
        </p:txBody>
      </p:sp>
      <p:pic>
        <p:nvPicPr>
          <p:cNvPr id="4" name="Image 1" descr="preencoded.png"/>
          <p:cNvPicPr>
            <a:picLocks noChangeAspect="1"/>
          </p:cNvPicPr>
          <p:nvPr/>
        </p:nvPicPr>
        <p:blipFill>
          <a:blip r:embed="rId4"/>
          <a:stretch>
            <a:fillRect/>
          </a:stretch>
        </p:blipFill>
        <p:spPr>
          <a:xfrm>
            <a:off x="667464" y="1406247"/>
            <a:ext cx="953453" cy="2586038"/>
          </a:xfrm>
          <a:prstGeom prst="rect">
            <a:avLst/>
          </a:prstGeom>
        </p:spPr>
      </p:pic>
      <p:sp>
        <p:nvSpPr>
          <p:cNvPr id="5" name="Text 1"/>
          <p:cNvSpPr/>
          <p:nvPr/>
        </p:nvSpPr>
        <p:spPr>
          <a:xfrm>
            <a:off x="1906905" y="1596866"/>
            <a:ext cx="2383869" cy="297894"/>
          </a:xfrm>
          <a:prstGeom prst="rect">
            <a:avLst/>
          </a:prstGeom>
          <a:noFill/>
          <a:ln/>
        </p:spPr>
        <p:txBody>
          <a:bodyPr wrap="none" lIns="0" tIns="0" rIns="0" bIns="0" rtlCol="0" anchor="t"/>
          <a:lstStyle/>
          <a:p>
            <a:pPr marL="0" indent="0" algn="l">
              <a:lnSpc>
                <a:spcPts val="2300"/>
              </a:lnSpc>
              <a:buNone/>
            </a:pPr>
            <a:r>
              <a:rPr lang="en-US" sz="1850" dirty="0">
                <a:solidFill>
                  <a:srgbClr val="E0D6DE"/>
                </a:solidFill>
                <a:latin typeface="Sora Medium" pitchFamily="34" charset="0"/>
                <a:ea typeface="Sora Medium" pitchFamily="34" charset="-122"/>
                <a:cs typeface="Sora Medium" pitchFamily="34" charset="-120"/>
              </a:rPr>
              <a:t>Öğrenci Senaryosu</a:t>
            </a:r>
            <a:endParaRPr lang="en-US" sz="1850" dirty="0"/>
          </a:p>
        </p:txBody>
      </p:sp>
      <p:sp>
        <p:nvSpPr>
          <p:cNvPr id="6" name="Text 2"/>
          <p:cNvSpPr/>
          <p:nvPr/>
        </p:nvSpPr>
        <p:spPr>
          <a:xfrm>
            <a:off x="1906905" y="2009180"/>
            <a:ext cx="6569631" cy="305157"/>
          </a:xfrm>
          <a:prstGeom prst="rect">
            <a:avLst/>
          </a:prstGeom>
          <a:noFill/>
          <a:ln/>
        </p:spPr>
        <p:txBody>
          <a:bodyPr wrap="none" lIns="0" tIns="0" rIns="0" bIns="0" rtlCol="0" anchor="t"/>
          <a:lstStyle/>
          <a:p>
            <a:pPr marL="342900" indent="-342900" algn="l">
              <a:lnSpc>
                <a:spcPts val="2400"/>
              </a:lnSpc>
              <a:buSzPct val="100000"/>
              <a:buFont typeface="+mj-lt"/>
              <a:buAutoNum type="arabicPeriod"/>
            </a:pPr>
            <a:r>
              <a:rPr lang="en-US" sz="1500" dirty="0">
                <a:solidFill>
                  <a:srgbClr val="E0D6DE"/>
                </a:solidFill>
                <a:latin typeface="Noto Sans TC" pitchFamily="34" charset="0"/>
                <a:ea typeface="Noto Sans TC" pitchFamily="34" charset="-122"/>
                <a:cs typeface="Noto Sans TC" pitchFamily="34" charset="-120"/>
              </a:rPr>
              <a:t>Sisteme giriş yap</a:t>
            </a:r>
            <a:endParaRPr lang="en-US" sz="1500" dirty="0"/>
          </a:p>
        </p:txBody>
      </p:sp>
      <p:sp>
        <p:nvSpPr>
          <p:cNvPr id="7" name="Text 3"/>
          <p:cNvSpPr/>
          <p:nvPr/>
        </p:nvSpPr>
        <p:spPr>
          <a:xfrm>
            <a:off x="1906905" y="2381012"/>
            <a:ext cx="6569631" cy="305157"/>
          </a:xfrm>
          <a:prstGeom prst="rect">
            <a:avLst/>
          </a:prstGeom>
          <a:noFill/>
          <a:ln/>
        </p:spPr>
        <p:txBody>
          <a:bodyPr wrap="none" lIns="0" tIns="0" rIns="0" bIns="0" rtlCol="0" anchor="t"/>
          <a:lstStyle/>
          <a:p>
            <a:pPr marL="342900" indent="-342900" algn="l">
              <a:lnSpc>
                <a:spcPts val="2400"/>
              </a:lnSpc>
              <a:buSzPct val="100000"/>
              <a:buFont typeface="+mj-lt"/>
              <a:buAutoNum type="arabicPeriod" startAt="2"/>
            </a:pPr>
            <a:r>
              <a:rPr lang="en-US" sz="1500" dirty="0">
                <a:solidFill>
                  <a:srgbClr val="E0D6DE"/>
                </a:solidFill>
                <a:latin typeface="Noto Sans TC" pitchFamily="34" charset="0"/>
                <a:ea typeface="Noto Sans TC" pitchFamily="34" charset="-122"/>
                <a:cs typeface="Noto Sans TC" pitchFamily="34" charset="-120"/>
              </a:rPr>
              <a:t>Yeni proje oluştur</a:t>
            </a:r>
            <a:endParaRPr lang="en-US" sz="1500" dirty="0"/>
          </a:p>
        </p:txBody>
      </p:sp>
      <p:sp>
        <p:nvSpPr>
          <p:cNvPr id="8" name="Text 4"/>
          <p:cNvSpPr/>
          <p:nvPr/>
        </p:nvSpPr>
        <p:spPr>
          <a:xfrm>
            <a:off x="1906905" y="2752844"/>
            <a:ext cx="6569631" cy="305157"/>
          </a:xfrm>
          <a:prstGeom prst="rect">
            <a:avLst/>
          </a:prstGeom>
          <a:noFill/>
          <a:ln/>
        </p:spPr>
        <p:txBody>
          <a:bodyPr wrap="none" lIns="0" tIns="0" rIns="0" bIns="0" rtlCol="0" anchor="t"/>
          <a:lstStyle/>
          <a:p>
            <a:pPr marL="342900" indent="-342900" algn="l">
              <a:lnSpc>
                <a:spcPts val="2400"/>
              </a:lnSpc>
              <a:buSzPct val="100000"/>
              <a:buFont typeface="+mj-lt"/>
              <a:buAutoNum type="arabicPeriod" startAt="3"/>
            </a:pPr>
            <a:r>
              <a:rPr lang="en-US" sz="1500" dirty="0">
                <a:solidFill>
                  <a:srgbClr val="E0D6DE"/>
                </a:solidFill>
                <a:latin typeface="Noto Sans TC" pitchFamily="34" charset="0"/>
                <a:ea typeface="Noto Sans TC" pitchFamily="34" charset="-122"/>
                <a:cs typeface="Noto Sans TC" pitchFamily="34" charset="-120"/>
              </a:rPr>
              <a:t>PDF dokümanları yükle</a:t>
            </a:r>
            <a:endParaRPr lang="en-US" sz="1500" dirty="0"/>
          </a:p>
        </p:txBody>
      </p:sp>
      <p:sp>
        <p:nvSpPr>
          <p:cNvPr id="9" name="Text 5"/>
          <p:cNvSpPr/>
          <p:nvPr/>
        </p:nvSpPr>
        <p:spPr>
          <a:xfrm>
            <a:off x="1906905" y="3124676"/>
            <a:ext cx="6569631" cy="305157"/>
          </a:xfrm>
          <a:prstGeom prst="rect">
            <a:avLst/>
          </a:prstGeom>
          <a:noFill/>
          <a:ln/>
        </p:spPr>
        <p:txBody>
          <a:bodyPr wrap="none" lIns="0" tIns="0" rIns="0" bIns="0" rtlCol="0" anchor="t"/>
          <a:lstStyle/>
          <a:p>
            <a:pPr marL="342900" indent="-342900" algn="l">
              <a:lnSpc>
                <a:spcPts val="2400"/>
              </a:lnSpc>
              <a:buSzPct val="100000"/>
              <a:buFont typeface="+mj-lt"/>
              <a:buAutoNum type="arabicPeriod" startAt="4"/>
            </a:pPr>
            <a:r>
              <a:rPr lang="en-US" sz="1500" dirty="0">
                <a:solidFill>
                  <a:srgbClr val="E0D6DE"/>
                </a:solidFill>
                <a:latin typeface="Noto Sans TC" pitchFamily="34" charset="0"/>
                <a:ea typeface="Noto Sans TC" pitchFamily="34" charset="-122"/>
                <a:cs typeface="Noto Sans TC" pitchFamily="34" charset="-120"/>
              </a:rPr>
              <a:t>Analiz sonuçlarını görüntüle</a:t>
            </a:r>
            <a:endParaRPr lang="en-US" sz="1500" dirty="0"/>
          </a:p>
        </p:txBody>
      </p:sp>
      <p:sp>
        <p:nvSpPr>
          <p:cNvPr id="10" name="Text 6"/>
          <p:cNvSpPr/>
          <p:nvPr/>
        </p:nvSpPr>
        <p:spPr>
          <a:xfrm>
            <a:off x="1906905" y="3496508"/>
            <a:ext cx="6569631" cy="305157"/>
          </a:xfrm>
          <a:prstGeom prst="rect">
            <a:avLst/>
          </a:prstGeom>
          <a:noFill/>
          <a:ln/>
        </p:spPr>
        <p:txBody>
          <a:bodyPr wrap="none" lIns="0" tIns="0" rIns="0" bIns="0" rtlCol="0" anchor="t"/>
          <a:lstStyle/>
          <a:p>
            <a:pPr marL="342900" indent="-342900" algn="l">
              <a:lnSpc>
                <a:spcPts val="2400"/>
              </a:lnSpc>
              <a:buSzPct val="100000"/>
              <a:buFont typeface="+mj-lt"/>
              <a:buAutoNum type="arabicPeriod" startAt="5"/>
            </a:pPr>
            <a:r>
              <a:rPr lang="en-US" sz="1500" dirty="0">
                <a:solidFill>
                  <a:srgbClr val="E0D6DE"/>
                </a:solidFill>
                <a:latin typeface="Noto Sans TC" pitchFamily="34" charset="0"/>
                <a:ea typeface="Noto Sans TC" pitchFamily="34" charset="-122"/>
                <a:cs typeface="Noto Sans TC" pitchFamily="34" charset="-120"/>
              </a:rPr>
              <a:t>Geri bildirimleri al</a:t>
            </a:r>
            <a:endParaRPr lang="en-US" sz="1500" dirty="0"/>
          </a:p>
        </p:txBody>
      </p:sp>
      <p:pic>
        <p:nvPicPr>
          <p:cNvPr id="11" name="Image 2" descr="preencoded.png"/>
          <p:cNvPicPr>
            <a:picLocks noChangeAspect="1"/>
          </p:cNvPicPr>
          <p:nvPr/>
        </p:nvPicPr>
        <p:blipFill>
          <a:blip r:embed="rId5"/>
          <a:stretch>
            <a:fillRect/>
          </a:stretch>
        </p:blipFill>
        <p:spPr>
          <a:xfrm>
            <a:off x="667464" y="3992285"/>
            <a:ext cx="953453" cy="2586038"/>
          </a:xfrm>
          <a:prstGeom prst="rect">
            <a:avLst/>
          </a:prstGeom>
        </p:spPr>
      </p:pic>
      <p:sp>
        <p:nvSpPr>
          <p:cNvPr id="12" name="Text 7"/>
          <p:cNvSpPr/>
          <p:nvPr/>
        </p:nvSpPr>
        <p:spPr>
          <a:xfrm>
            <a:off x="1906905" y="4182904"/>
            <a:ext cx="2574727" cy="297894"/>
          </a:xfrm>
          <a:prstGeom prst="rect">
            <a:avLst/>
          </a:prstGeom>
          <a:noFill/>
          <a:ln/>
        </p:spPr>
        <p:txBody>
          <a:bodyPr wrap="none" lIns="0" tIns="0" rIns="0" bIns="0" rtlCol="0" anchor="t"/>
          <a:lstStyle/>
          <a:p>
            <a:pPr marL="0" indent="0" algn="l">
              <a:lnSpc>
                <a:spcPts val="2300"/>
              </a:lnSpc>
              <a:buNone/>
            </a:pPr>
            <a:r>
              <a:rPr lang="en-US" sz="1850" dirty="0">
                <a:solidFill>
                  <a:srgbClr val="E0D6DE"/>
                </a:solidFill>
                <a:latin typeface="Sora Medium" pitchFamily="34" charset="0"/>
                <a:ea typeface="Sora Medium" pitchFamily="34" charset="-122"/>
                <a:cs typeface="Sora Medium" pitchFamily="34" charset="-120"/>
              </a:rPr>
              <a:t>Öğretmen Senaryosu</a:t>
            </a:r>
            <a:endParaRPr lang="en-US" sz="1850" dirty="0"/>
          </a:p>
        </p:txBody>
      </p:sp>
      <p:sp>
        <p:nvSpPr>
          <p:cNvPr id="13" name="Text 8"/>
          <p:cNvSpPr/>
          <p:nvPr/>
        </p:nvSpPr>
        <p:spPr>
          <a:xfrm>
            <a:off x="1906905" y="4595217"/>
            <a:ext cx="6569631" cy="305157"/>
          </a:xfrm>
          <a:prstGeom prst="rect">
            <a:avLst/>
          </a:prstGeom>
          <a:noFill/>
          <a:ln/>
        </p:spPr>
        <p:txBody>
          <a:bodyPr wrap="none" lIns="0" tIns="0" rIns="0" bIns="0" rtlCol="0" anchor="t"/>
          <a:lstStyle/>
          <a:p>
            <a:pPr marL="342900" indent="-342900" algn="l">
              <a:lnSpc>
                <a:spcPts val="2400"/>
              </a:lnSpc>
              <a:buSzPct val="100000"/>
              <a:buFont typeface="+mj-lt"/>
              <a:buAutoNum type="arabicPeriod"/>
            </a:pPr>
            <a:r>
              <a:rPr lang="en-US" sz="1500" dirty="0">
                <a:solidFill>
                  <a:srgbClr val="E0D6DE"/>
                </a:solidFill>
                <a:latin typeface="Noto Sans TC" pitchFamily="34" charset="0"/>
                <a:ea typeface="Noto Sans TC" pitchFamily="34" charset="-122"/>
                <a:cs typeface="Noto Sans TC" pitchFamily="34" charset="-120"/>
              </a:rPr>
              <a:t>Sisteme giriş yap</a:t>
            </a:r>
            <a:endParaRPr lang="en-US" sz="1500" dirty="0"/>
          </a:p>
        </p:txBody>
      </p:sp>
      <p:sp>
        <p:nvSpPr>
          <p:cNvPr id="14" name="Text 9"/>
          <p:cNvSpPr/>
          <p:nvPr/>
        </p:nvSpPr>
        <p:spPr>
          <a:xfrm>
            <a:off x="1906905" y="4967049"/>
            <a:ext cx="6569631" cy="305157"/>
          </a:xfrm>
          <a:prstGeom prst="rect">
            <a:avLst/>
          </a:prstGeom>
          <a:noFill/>
          <a:ln/>
        </p:spPr>
        <p:txBody>
          <a:bodyPr wrap="none" lIns="0" tIns="0" rIns="0" bIns="0" rtlCol="0" anchor="t"/>
          <a:lstStyle/>
          <a:p>
            <a:pPr marL="342900" indent="-342900" algn="l">
              <a:lnSpc>
                <a:spcPts val="2400"/>
              </a:lnSpc>
              <a:buSzPct val="100000"/>
              <a:buFont typeface="+mj-lt"/>
              <a:buAutoNum type="arabicPeriod" startAt="2"/>
            </a:pPr>
            <a:r>
              <a:rPr lang="en-US" sz="1500" dirty="0">
                <a:solidFill>
                  <a:srgbClr val="E0D6DE"/>
                </a:solidFill>
                <a:latin typeface="Noto Sans TC" pitchFamily="34" charset="0"/>
                <a:ea typeface="Noto Sans TC" pitchFamily="34" charset="-122"/>
                <a:cs typeface="Noto Sans TC" pitchFamily="34" charset="-120"/>
              </a:rPr>
              <a:t>Öğrenci projelerini görüntüle</a:t>
            </a:r>
            <a:endParaRPr lang="en-US" sz="1500" dirty="0"/>
          </a:p>
        </p:txBody>
      </p:sp>
      <p:sp>
        <p:nvSpPr>
          <p:cNvPr id="15" name="Text 10"/>
          <p:cNvSpPr/>
          <p:nvPr/>
        </p:nvSpPr>
        <p:spPr>
          <a:xfrm>
            <a:off x="1906905" y="5338882"/>
            <a:ext cx="6569631" cy="305157"/>
          </a:xfrm>
          <a:prstGeom prst="rect">
            <a:avLst/>
          </a:prstGeom>
          <a:noFill/>
          <a:ln/>
        </p:spPr>
        <p:txBody>
          <a:bodyPr wrap="none" lIns="0" tIns="0" rIns="0" bIns="0" rtlCol="0" anchor="t"/>
          <a:lstStyle/>
          <a:p>
            <a:pPr marL="342900" indent="-342900" algn="l">
              <a:lnSpc>
                <a:spcPts val="2400"/>
              </a:lnSpc>
              <a:buSzPct val="100000"/>
              <a:buFont typeface="+mj-lt"/>
              <a:buAutoNum type="arabicPeriod" startAt="3"/>
            </a:pPr>
            <a:r>
              <a:rPr lang="en-US" sz="1500" dirty="0">
                <a:solidFill>
                  <a:srgbClr val="E0D6DE"/>
                </a:solidFill>
                <a:latin typeface="Noto Sans TC" pitchFamily="34" charset="0"/>
                <a:ea typeface="Noto Sans TC" pitchFamily="34" charset="-122"/>
                <a:cs typeface="Noto Sans TC" pitchFamily="34" charset="-120"/>
              </a:rPr>
              <a:t>Yapay zeka analizlerini incele</a:t>
            </a:r>
            <a:endParaRPr lang="en-US" sz="1500" dirty="0"/>
          </a:p>
        </p:txBody>
      </p:sp>
      <p:sp>
        <p:nvSpPr>
          <p:cNvPr id="16" name="Text 11"/>
          <p:cNvSpPr/>
          <p:nvPr/>
        </p:nvSpPr>
        <p:spPr>
          <a:xfrm>
            <a:off x="1906905" y="5710714"/>
            <a:ext cx="6569631" cy="305157"/>
          </a:xfrm>
          <a:prstGeom prst="rect">
            <a:avLst/>
          </a:prstGeom>
          <a:noFill/>
          <a:ln/>
        </p:spPr>
        <p:txBody>
          <a:bodyPr wrap="none" lIns="0" tIns="0" rIns="0" bIns="0" rtlCol="0" anchor="t"/>
          <a:lstStyle/>
          <a:p>
            <a:pPr marL="342900" indent="-342900" algn="l">
              <a:lnSpc>
                <a:spcPts val="2400"/>
              </a:lnSpc>
              <a:buSzPct val="100000"/>
              <a:buFont typeface="+mj-lt"/>
              <a:buAutoNum type="arabicPeriod" startAt="4"/>
            </a:pPr>
            <a:r>
              <a:rPr lang="en-US" sz="1500" dirty="0">
                <a:solidFill>
                  <a:srgbClr val="E0D6DE"/>
                </a:solidFill>
                <a:latin typeface="Noto Sans TC" pitchFamily="34" charset="0"/>
                <a:ea typeface="Noto Sans TC" pitchFamily="34" charset="-122"/>
                <a:cs typeface="Noto Sans TC" pitchFamily="34" charset="-120"/>
              </a:rPr>
              <a:t>Geri bildirim sağla</a:t>
            </a:r>
            <a:endParaRPr lang="en-US" sz="1500" dirty="0"/>
          </a:p>
        </p:txBody>
      </p:sp>
      <p:sp>
        <p:nvSpPr>
          <p:cNvPr id="17" name="Text 12"/>
          <p:cNvSpPr/>
          <p:nvPr/>
        </p:nvSpPr>
        <p:spPr>
          <a:xfrm>
            <a:off x="1906905" y="6082546"/>
            <a:ext cx="6569631" cy="305157"/>
          </a:xfrm>
          <a:prstGeom prst="rect">
            <a:avLst/>
          </a:prstGeom>
          <a:noFill/>
          <a:ln/>
        </p:spPr>
        <p:txBody>
          <a:bodyPr wrap="none" lIns="0" tIns="0" rIns="0" bIns="0" rtlCol="0" anchor="t"/>
          <a:lstStyle/>
          <a:p>
            <a:pPr marL="342900" indent="-342900" algn="l">
              <a:lnSpc>
                <a:spcPts val="2400"/>
              </a:lnSpc>
              <a:buSzPct val="100000"/>
              <a:buFont typeface="+mj-lt"/>
              <a:buAutoNum type="arabicPeriod" startAt="5"/>
            </a:pPr>
            <a:r>
              <a:rPr lang="en-US" sz="1500" dirty="0">
                <a:solidFill>
                  <a:srgbClr val="E0D6DE"/>
                </a:solidFill>
                <a:latin typeface="Noto Sans TC" pitchFamily="34" charset="0"/>
                <a:ea typeface="Noto Sans TC" pitchFamily="34" charset="-122"/>
                <a:cs typeface="Noto Sans TC" pitchFamily="34" charset="-120"/>
              </a:rPr>
              <a:t>İlerlemeyi takip et</a:t>
            </a:r>
            <a:endParaRPr lang="en-US" sz="1500" dirty="0"/>
          </a:p>
        </p:txBody>
      </p:sp>
      <p:sp>
        <p:nvSpPr>
          <p:cNvPr id="18" name="Text 13"/>
          <p:cNvSpPr/>
          <p:nvPr/>
        </p:nvSpPr>
        <p:spPr>
          <a:xfrm>
            <a:off x="667464" y="6792754"/>
            <a:ext cx="7809071" cy="915472"/>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Noto Sans TC" pitchFamily="34" charset="0"/>
                <a:ea typeface="Noto Sans TC" pitchFamily="34" charset="-122"/>
                <a:cs typeface="Noto Sans TC" pitchFamily="34" charset="-120"/>
              </a:rPr>
              <a:t>Bu kullanım senaryoları, Smart Doc Insight'ın farklı rollerdeki kullanıcılar için nasıl bir değer sağladığını açıkça göstermektedir. Her iki senaryo da, uygulamanın kullanıcı dostu arayüzünü ve yapay zeka destekli yeteneklerini vurgulamaktadır.</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934"/>
          </a:xfrm>
          <a:prstGeom prst="rect">
            <a:avLst/>
          </a:prstGeom>
        </p:spPr>
      </p:pic>
      <p:sp>
        <p:nvSpPr>
          <p:cNvPr id="3" name="Text 0"/>
          <p:cNvSpPr/>
          <p:nvPr/>
        </p:nvSpPr>
        <p:spPr>
          <a:xfrm>
            <a:off x="711875" y="559356"/>
            <a:ext cx="5085398" cy="635556"/>
          </a:xfrm>
          <a:prstGeom prst="rect">
            <a:avLst/>
          </a:prstGeom>
          <a:noFill/>
          <a:ln/>
        </p:spPr>
        <p:txBody>
          <a:bodyPr wrap="none" lIns="0" tIns="0" rIns="0" bIns="0" rtlCol="0" anchor="t"/>
          <a:lstStyle/>
          <a:p>
            <a:pPr marL="0" indent="0" algn="l">
              <a:lnSpc>
                <a:spcPts val="5000"/>
              </a:lnSpc>
              <a:buNone/>
            </a:pPr>
            <a:r>
              <a:rPr lang="en-US" sz="4000" dirty="0">
                <a:solidFill>
                  <a:srgbClr val="97B8FF"/>
                </a:solidFill>
                <a:latin typeface="Sora Medium" pitchFamily="34" charset="0"/>
                <a:ea typeface="Sora Medium" pitchFamily="34" charset="-122"/>
                <a:cs typeface="Sora Medium" pitchFamily="34" charset="-120"/>
              </a:rPr>
              <a:t>Gelecek Planları</a:t>
            </a:r>
            <a:endParaRPr lang="en-US" sz="4000" dirty="0"/>
          </a:p>
        </p:txBody>
      </p:sp>
      <p:sp>
        <p:nvSpPr>
          <p:cNvPr id="4" name="Shape 1"/>
          <p:cNvSpPr/>
          <p:nvPr/>
        </p:nvSpPr>
        <p:spPr>
          <a:xfrm>
            <a:off x="711875" y="1499949"/>
            <a:ext cx="152519" cy="1955244"/>
          </a:xfrm>
          <a:prstGeom prst="roundRect">
            <a:avLst>
              <a:gd name="adj" fmla="val 20006"/>
            </a:avLst>
          </a:prstGeom>
          <a:solidFill>
            <a:srgbClr val="26262B"/>
          </a:solidFill>
          <a:ln/>
        </p:spPr>
      </p:sp>
      <p:sp>
        <p:nvSpPr>
          <p:cNvPr id="5" name="Text 2"/>
          <p:cNvSpPr/>
          <p:nvPr/>
        </p:nvSpPr>
        <p:spPr>
          <a:xfrm>
            <a:off x="1169432" y="1499949"/>
            <a:ext cx="2542699" cy="317897"/>
          </a:xfrm>
          <a:prstGeom prst="rect">
            <a:avLst/>
          </a:prstGeom>
          <a:noFill/>
          <a:ln/>
        </p:spPr>
        <p:txBody>
          <a:bodyPr wrap="none" lIns="0" tIns="0" rIns="0" bIns="0" rtlCol="0" anchor="t"/>
          <a:lstStyle/>
          <a:p>
            <a:pPr marL="0" indent="0" algn="l">
              <a:lnSpc>
                <a:spcPts val="2500"/>
              </a:lnSpc>
              <a:buNone/>
            </a:pPr>
            <a:r>
              <a:rPr lang="en-US" sz="2000" dirty="0">
                <a:solidFill>
                  <a:srgbClr val="E0D6DE"/>
                </a:solidFill>
                <a:latin typeface="Sora Medium" pitchFamily="34" charset="0"/>
                <a:ea typeface="Sora Medium" pitchFamily="34" charset="-122"/>
                <a:cs typeface="Sora Medium" pitchFamily="34" charset="-120"/>
              </a:rPr>
              <a:t>Kısa Vadeli</a:t>
            </a:r>
            <a:endParaRPr lang="en-US" sz="2000" dirty="0"/>
          </a:p>
        </p:txBody>
      </p:sp>
      <p:sp>
        <p:nvSpPr>
          <p:cNvPr id="6" name="Text 3"/>
          <p:cNvSpPr/>
          <p:nvPr/>
        </p:nvSpPr>
        <p:spPr>
          <a:xfrm>
            <a:off x="1169432" y="1939885"/>
            <a:ext cx="7262693" cy="32551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D6DE"/>
                </a:solidFill>
                <a:latin typeface="Noto Sans TC" pitchFamily="34" charset="0"/>
                <a:ea typeface="Noto Sans TC" pitchFamily="34" charset="-122"/>
                <a:cs typeface="Noto Sans TC" pitchFamily="34" charset="-120"/>
              </a:rPr>
              <a:t>Mobil uygulama geliştirme</a:t>
            </a:r>
            <a:endParaRPr lang="en-US" sz="1600" dirty="0"/>
          </a:p>
        </p:txBody>
      </p:sp>
      <p:sp>
        <p:nvSpPr>
          <p:cNvPr id="7" name="Text 4"/>
          <p:cNvSpPr/>
          <p:nvPr/>
        </p:nvSpPr>
        <p:spPr>
          <a:xfrm>
            <a:off x="1169432" y="2336483"/>
            <a:ext cx="7262693" cy="32551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D6DE"/>
                </a:solidFill>
                <a:latin typeface="Noto Sans TC" pitchFamily="34" charset="0"/>
                <a:ea typeface="Noto Sans TC" pitchFamily="34" charset="-122"/>
                <a:cs typeface="Noto Sans TC" pitchFamily="34" charset="-120"/>
              </a:rPr>
              <a:t>Daha fazla LLM entegrasyonu</a:t>
            </a:r>
            <a:endParaRPr lang="en-US" sz="1600" dirty="0"/>
          </a:p>
        </p:txBody>
      </p:sp>
      <p:sp>
        <p:nvSpPr>
          <p:cNvPr id="8" name="Text 5"/>
          <p:cNvSpPr/>
          <p:nvPr/>
        </p:nvSpPr>
        <p:spPr>
          <a:xfrm>
            <a:off x="1169432" y="2733080"/>
            <a:ext cx="7262693" cy="32551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D6DE"/>
                </a:solidFill>
                <a:latin typeface="Noto Sans TC" pitchFamily="34" charset="0"/>
                <a:ea typeface="Noto Sans TC" pitchFamily="34" charset="-122"/>
                <a:cs typeface="Noto Sans TC" pitchFamily="34" charset="-120"/>
              </a:rPr>
              <a:t>Gelişmiş analiz özellikleri</a:t>
            </a:r>
            <a:endParaRPr lang="en-US" sz="1600" dirty="0"/>
          </a:p>
        </p:txBody>
      </p:sp>
      <p:sp>
        <p:nvSpPr>
          <p:cNvPr id="9" name="Text 6"/>
          <p:cNvSpPr/>
          <p:nvPr/>
        </p:nvSpPr>
        <p:spPr>
          <a:xfrm>
            <a:off x="1169432" y="3129677"/>
            <a:ext cx="7262693" cy="32551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D6DE"/>
                </a:solidFill>
                <a:latin typeface="Noto Sans TC" pitchFamily="34" charset="0"/>
                <a:ea typeface="Noto Sans TC" pitchFamily="34" charset="-122"/>
                <a:cs typeface="Noto Sans TC" pitchFamily="34" charset="-120"/>
              </a:rPr>
              <a:t>Performans optimizasyonları</a:t>
            </a:r>
            <a:endParaRPr lang="en-US" sz="1600" dirty="0"/>
          </a:p>
        </p:txBody>
      </p:sp>
      <p:sp>
        <p:nvSpPr>
          <p:cNvPr id="10" name="Shape 7"/>
          <p:cNvSpPr/>
          <p:nvPr/>
        </p:nvSpPr>
        <p:spPr>
          <a:xfrm>
            <a:off x="1016913" y="3658553"/>
            <a:ext cx="152519" cy="1955244"/>
          </a:xfrm>
          <a:prstGeom prst="roundRect">
            <a:avLst>
              <a:gd name="adj" fmla="val 20006"/>
            </a:avLst>
          </a:prstGeom>
          <a:solidFill>
            <a:srgbClr val="26262B"/>
          </a:solidFill>
          <a:ln/>
        </p:spPr>
      </p:sp>
      <p:sp>
        <p:nvSpPr>
          <p:cNvPr id="11" name="Text 8"/>
          <p:cNvSpPr/>
          <p:nvPr/>
        </p:nvSpPr>
        <p:spPr>
          <a:xfrm>
            <a:off x="1474470" y="3658553"/>
            <a:ext cx="2542699" cy="317897"/>
          </a:xfrm>
          <a:prstGeom prst="rect">
            <a:avLst/>
          </a:prstGeom>
          <a:noFill/>
          <a:ln/>
        </p:spPr>
        <p:txBody>
          <a:bodyPr wrap="none" lIns="0" tIns="0" rIns="0" bIns="0" rtlCol="0" anchor="t"/>
          <a:lstStyle/>
          <a:p>
            <a:pPr marL="0" indent="0" algn="l">
              <a:lnSpc>
                <a:spcPts val="2500"/>
              </a:lnSpc>
              <a:buNone/>
            </a:pPr>
            <a:r>
              <a:rPr lang="en-US" sz="2000" dirty="0">
                <a:solidFill>
                  <a:srgbClr val="E0D6DE"/>
                </a:solidFill>
                <a:latin typeface="Sora Medium" pitchFamily="34" charset="0"/>
                <a:ea typeface="Sora Medium" pitchFamily="34" charset="-122"/>
                <a:cs typeface="Sora Medium" pitchFamily="34" charset="-120"/>
              </a:rPr>
              <a:t>Uzun Vadeli</a:t>
            </a:r>
            <a:endParaRPr lang="en-US" sz="2000" dirty="0"/>
          </a:p>
        </p:txBody>
      </p:sp>
      <p:sp>
        <p:nvSpPr>
          <p:cNvPr id="12" name="Text 9"/>
          <p:cNvSpPr/>
          <p:nvPr/>
        </p:nvSpPr>
        <p:spPr>
          <a:xfrm>
            <a:off x="1474470" y="4098488"/>
            <a:ext cx="6957655" cy="32551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D6DE"/>
                </a:solidFill>
                <a:latin typeface="Noto Sans TC" pitchFamily="34" charset="0"/>
                <a:ea typeface="Noto Sans TC" pitchFamily="34" charset="-122"/>
                <a:cs typeface="Noto Sans TC" pitchFamily="34" charset="-120"/>
              </a:rPr>
              <a:t>Çoklu dil desteği</a:t>
            </a:r>
            <a:endParaRPr lang="en-US" sz="1600" dirty="0"/>
          </a:p>
        </p:txBody>
      </p:sp>
      <p:sp>
        <p:nvSpPr>
          <p:cNvPr id="13" name="Text 10"/>
          <p:cNvSpPr/>
          <p:nvPr/>
        </p:nvSpPr>
        <p:spPr>
          <a:xfrm>
            <a:off x="1474470" y="4495086"/>
            <a:ext cx="6957655" cy="32551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D6DE"/>
                </a:solidFill>
                <a:latin typeface="Noto Sans TC" pitchFamily="34" charset="0"/>
                <a:ea typeface="Noto Sans TC" pitchFamily="34" charset="-122"/>
                <a:cs typeface="Noto Sans TC" pitchFamily="34" charset="-120"/>
              </a:rPr>
              <a:t>Gerçek zamanlı işbirliği</a:t>
            </a:r>
            <a:endParaRPr lang="en-US" sz="1600" dirty="0"/>
          </a:p>
        </p:txBody>
      </p:sp>
      <p:sp>
        <p:nvSpPr>
          <p:cNvPr id="14" name="Text 11"/>
          <p:cNvSpPr/>
          <p:nvPr/>
        </p:nvSpPr>
        <p:spPr>
          <a:xfrm>
            <a:off x="1474470" y="4891683"/>
            <a:ext cx="6957655" cy="32551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D6DE"/>
                </a:solidFill>
                <a:latin typeface="Noto Sans TC" pitchFamily="34" charset="0"/>
                <a:ea typeface="Noto Sans TC" pitchFamily="34" charset="-122"/>
                <a:cs typeface="Noto Sans TC" pitchFamily="34" charset="-120"/>
              </a:rPr>
              <a:t>Gelişmiş raporlama</a:t>
            </a:r>
            <a:endParaRPr lang="en-US" sz="1600" dirty="0"/>
          </a:p>
        </p:txBody>
      </p:sp>
      <p:sp>
        <p:nvSpPr>
          <p:cNvPr id="15" name="Text 12"/>
          <p:cNvSpPr/>
          <p:nvPr/>
        </p:nvSpPr>
        <p:spPr>
          <a:xfrm>
            <a:off x="1474470" y="5288280"/>
            <a:ext cx="6957655" cy="32551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D6DE"/>
                </a:solidFill>
                <a:latin typeface="Noto Sans TC" pitchFamily="34" charset="0"/>
                <a:ea typeface="Noto Sans TC" pitchFamily="34" charset="-122"/>
                <a:cs typeface="Noto Sans TC" pitchFamily="34" charset="-120"/>
              </a:rPr>
              <a:t>API geliştirme</a:t>
            </a:r>
            <a:endParaRPr lang="en-US" sz="1600" dirty="0"/>
          </a:p>
        </p:txBody>
      </p:sp>
      <p:sp>
        <p:nvSpPr>
          <p:cNvPr id="16" name="Text 13"/>
          <p:cNvSpPr/>
          <p:nvPr/>
        </p:nvSpPr>
        <p:spPr>
          <a:xfrm>
            <a:off x="711875" y="6045994"/>
            <a:ext cx="7720251" cy="1627584"/>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Noto Sans TC" pitchFamily="34" charset="0"/>
                <a:ea typeface="Noto Sans TC" pitchFamily="34" charset="-122"/>
                <a:cs typeface="Noto Sans TC" pitchFamily="34" charset="-120"/>
              </a:rPr>
              <a:t>Smart Doc Insight projesinin geleceği için kapsamlı planlarımız bulunmaktadır. Kısa vadede mobil erişilebilirliği ve yapay zeka analiz yeteneklerini artırmayı hedeflerken, uzun vadede küresel erişim ve kapsamlı işbirliği özellikleri sunmayı amaçlıyoruz. Bu planlar, projenin sürekli gelişimini ve kullanıcılar için değerini artırmayı sağlayacaktır.</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905</Words>
  <Application>Microsoft Macintosh PowerPoint</Application>
  <PresentationFormat>Custom</PresentationFormat>
  <Paragraphs>118</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Noto Sans TC Bold</vt:lpstr>
      <vt:lpstr>Arial</vt:lpstr>
      <vt:lpstr>Sora Medium</vt:lpstr>
      <vt:lpstr>Noto Sans TC</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Mehmet Said Hüseyinoğlu</cp:lastModifiedBy>
  <cp:revision>2</cp:revision>
  <dcterms:created xsi:type="dcterms:W3CDTF">2025-05-25T18:14:16Z</dcterms:created>
  <dcterms:modified xsi:type="dcterms:W3CDTF">2025-05-26T07:39:29Z</dcterms:modified>
</cp:coreProperties>
</file>